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95" r:id="rId4"/>
    <p:sldId id="257" r:id="rId5"/>
    <p:sldId id="275" r:id="rId6"/>
    <p:sldId id="260" r:id="rId7"/>
    <p:sldId id="262" r:id="rId8"/>
    <p:sldId id="280" r:id="rId9"/>
    <p:sldId id="281" r:id="rId10"/>
    <p:sldId id="294" r:id="rId11"/>
    <p:sldId id="285" r:id="rId12"/>
    <p:sldId id="293" r:id="rId13"/>
    <p:sldId id="278" r:id="rId14"/>
    <p:sldId id="263" r:id="rId15"/>
    <p:sldId id="286" r:id="rId16"/>
    <p:sldId id="287" r:id="rId17"/>
    <p:sldId id="291" r:id="rId18"/>
    <p:sldId id="292" r:id="rId19"/>
    <p:sldId id="289" r:id="rId20"/>
    <p:sldId id="268" r:id="rId21"/>
    <p:sldId id="271" r:id="rId22"/>
    <p:sldId id="290" r:id="rId23"/>
    <p:sldId id="298" r:id="rId24"/>
    <p:sldId id="299" r:id="rId25"/>
    <p:sldId id="300" r:id="rId26"/>
    <p:sldId id="296" r:id="rId27"/>
    <p:sldId id="297" r:id="rId28"/>
    <p:sldId id="272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ebestenye\Documents\2014.&#201;V\1_BOLLAT_el&#337;ad&#225;s\ad&#243;ss&#225;g&#225;llom&#225;ny_alakul&#225;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rgbClr val="002B7F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Munka1!$A$2:$A$4</c:f>
              <c:strCache>
                <c:ptCount val="3"/>
                <c:pt idx="0">
                  <c:v>EU</c:v>
                </c:pt>
                <c:pt idx="1">
                  <c:v>Állam</c:v>
                </c:pt>
                <c:pt idx="2">
                  <c:v>Főváros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181</c:v>
                </c:pt>
                <c:pt idx="1">
                  <c:v>191.5</c:v>
                </c:pt>
                <c:pt idx="2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Átlagos életkor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2B7F"/>
              </a:solidFill>
            </c:spPr>
          </c:dPt>
          <c:dLbls>
            <c:dLbl>
              <c:idx val="5"/>
              <c:layout>
                <c:manualLayout>
                  <c:x val="-2.8313552654785707E-2"/>
                  <c:y val="-9.374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Munka1!$A$2:$A$7</c:f>
              <c:strCache>
                <c:ptCount val="6"/>
                <c:pt idx="0">
                  <c:v>Villamos</c:v>
                </c:pt>
                <c:pt idx="1">
                  <c:v>Metró*</c:v>
                </c:pt>
                <c:pt idx="2">
                  <c:v>MFAV</c:v>
                </c:pt>
                <c:pt idx="3">
                  <c:v>HÉV</c:v>
                </c:pt>
                <c:pt idx="4">
                  <c:v>Autóbusz</c:v>
                </c:pt>
                <c:pt idx="5">
                  <c:v>Trolibusz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33.200000000000003</c:v>
                </c:pt>
                <c:pt idx="1">
                  <c:v>24.4</c:v>
                </c:pt>
                <c:pt idx="2">
                  <c:v>39.700000000000003</c:v>
                </c:pt>
                <c:pt idx="3">
                  <c:v>37</c:v>
                </c:pt>
                <c:pt idx="4">
                  <c:v>18.95</c:v>
                </c:pt>
                <c:pt idx="5">
                  <c:v>20.47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Tervezett élettartam</c:v>
                </c:pt>
              </c:strCache>
            </c:strRef>
          </c:tx>
          <c:spPr>
            <a:solidFill>
              <a:srgbClr val="009EA0"/>
            </a:solidFill>
          </c:spPr>
          <c:invertIfNegative val="0"/>
          <c:cat>
            <c:strRef>
              <c:f>Munka1!$A$2:$A$7</c:f>
              <c:strCache>
                <c:ptCount val="6"/>
                <c:pt idx="0">
                  <c:v>Villamos</c:v>
                </c:pt>
                <c:pt idx="1">
                  <c:v>Metró*</c:v>
                </c:pt>
                <c:pt idx="2">
                  <c:v>MFAV</c:v>
                </c:pt>
                <c:pt idx="3">
                  <c:v>HÉV</c:v>
                </c:pt>
                <c:pt idx="4">
                  <c:v>Autóbusz</c:v>
                </c:pt>
                <c:pt idx="5">
                  <c:v>Trolibusz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15</c:v>
                </c:pt>
                <c:pt idx="5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6663936"/>
        <c:axId val="256665472"/>
      </c:barChart>
      <c:catAx>
        <c:axId val="25666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256665472"/>
        <c:crosses val="autoZero"/>
        <c:auto val="1"/>
        <c:lblAlgn val="ctr"/>
        <c:lblOffset val="100"/>
        <c:noMultiLvlLbl val="0"/>
      </c:catAx>
      <c:valAx>
        <c:axId val="2566654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56663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Berendezések és infrastruktúra átlagos műszaki állapota (%)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2B7F"/>
              </a:solidFill>
            </c:spPr>
          </c:dPt>
          <c:cat>
            <c:strRef>
              <c:f>Munka1!$A$2:$A$7</c:f>
              <c:strCache>
                <c:ptCount val="6"/>
                <c:pt idx="0">
                  <c:v>Villamos</c:v>
                </c:pt>
                <c:pt idx="1">
                  <c:v>Metró 2</c:v>
                </c:pt>
                <c:pt idx="2">
                  <c:v>Metró 3</c:v>
                </c:pt>
                <c:pt idx="3">
                  <c:v>MFAV</c:v>
                </c:pt>
                <c:pt idx="4">
                  <c:v>HÉV</c:v>
                </c:pt>
                <c:pt idx="5">
                  <c:v>Trolibusz</c:v>
                </c:pt>
              </c:strCache>
            </c:strRef>
          </c:cat>
          <c:val>
            <c:numRef>
              <c:f>Munka1!$B$2:$B$7</c:f>
              <c:numCache>
                <c:formatCode>0%</c:formatCode>
                <c:ptCount val="6"/>
                <c:pt idx="0">
                  <c:v>0.3</c:v>
                </c:pt>
                <c:pt idx="1">
                  <c:v>0.77</c:v>
                </c:pt>
                <c:pt idx="2">
                  <c:v>0.36</c:v>
                </c:pt>
                <c:pt idx="3">
                  <c:v>0.42</c:v>
                </c:pt>
                <c:pt idx="4">
                  <c:v>0.39</c:v>
                </c:pt>
                <c:pt idx="5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016576"/>
        <c:axId val="259018112"/>
      </c:barChart>
      <c:catAx>
        <c:axId val="25901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59018112"/>
        <c:crosses val="autoZero"/>
        <c:auto val="1"/>
        <c:lblAlgn val="ctr"/>
        <c:lblOffset val="100"/>
        <c:noMultiLvlLbl val="0"/>
      </c:catAx>
      <c:valAx>
        <c:axId val="2590181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5901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Villamos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Munka1!$B$2:$B$7</c:f>
              <c:numCache>
                <c:formatCode>0.00%</c:formatCode>
                <c:ptCount val="6"/>
                <c:pt idx="0">
                  <c:v>1.8E-3</c:v>
                </c:pt>
                <c:pt idx="1">
                  <c:v>1.4E-3</c:v>
                </c:pt>
                <c:pt idx="2">
                  <c:v>2.0999999999999999E-3</c:v>
                </c:pt>
                <c:pt idx="3">
                  <c:v>4.8999999999999998E-3</c:v>
                </c:pt>
                <c:pt idx="4">
                  <c:v>6.4000000000000003E-3</c:v>
                </c:pt>
                <c:pt idx="5">
                  <c:v>7.7999999999999996E-3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Metró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Munka1!$C$2:$C$7</c:f>
              <c:numCache>
                <c:formatCode>0.00%</c:formatCode>
                <c:ptCount val="6"/>
                <c:pt idx="0">
                  <c:v>5.9999999999999995E-4</c:v>
                </c:pt>
                <c:pt idx="1">
                  <c:v>8.0000000000000004E-4</c:v>
                </c:pt>
                <c:pt idx="2">
                  <c:v>6.9999999999999999E-4</c:v>
                </c:pt>
                <c:pt idx="3">
                  <c:v>2.5000000000000001E-3</c:v>
                </c:pt>
                <c:pt idx="4">
                  <c:v>1.8E-3</c:v>
                </c:pt>
                <c:pt idx="5">
                  <c:v>2.2000000000000001E-3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MFAV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Munka1!$D$2:$D$7</c:f>
              <c:numCache>
                <c:formatCode>0.00%</c:formatCode>
                <c:ptCount val="6"/>
                <c:pt idx="0">
                  <c:v>8.0000000000000004E-4</c:v>
                </c:pt>
                <c:pt idx="1">
                  <c:v>6.9999999999999999E-4</c:v>
                </c:pt>
                <c:pt idx="2">
                  <c:v>5.9999999999999995E-4</c:v>
                </c:pt>
                <c:pt idx="3">
                  <c:v>1E-3</c:v>
                </c:pt>
                <c:pt idx="4">
                  <c:v>6.9999999999999999E-4</c:v>
                </c:pt>
                <c:pt idx="5">
                  <c:v>1.6000000000000001E-3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HÉV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Munka1!$E$2:$E$7</c:f>
              <c:numCache>
                <c:formatCode>0.00%</c:formatCode>
                <c:ptCount val="6"/>
                <c:pt idx="0">
                  <c:v>4.0000000000000002E-4</c:v>
                </c:pt>
                <c:pt idx="1">
                  <c:v>5.0000000000000001E-4</c:v>
                </c:pt>
                <c:pt idx="2">
                  <c:v>5.9999999999999995E-4</c:v>
                </c:pt>
                <c:pt idx="3">
                  <c:v>4.0000000000000002E-4</c:v>
                </c:pt>
                <c:pt idx="4">
                  <c:v>4.0000000000000002E-4</c:v>
                </c:pt>
                <c:pt idx="5">
                  <c:v>4.0000000000000002E-4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Autóbusz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Munka1!$F$2:$F$7</c:f>
              <c:numCache>
                <c:formatCode>0.00%</c:formatCode>
                <c:ptCount val="6"/>
                <c:pt idx="0">
                  <c:v>1.9800000000000002E-2</c:v>
                </c:pt>
                <c:pt idx="1">
                  <c:v>2.81E-2</c:v>
                </c:pt>
                <c:pt idx="2">
                  <c:v>3.6700000000000003E-2</c:v>
                </c:pt>
                <c:pt idx="3">
                  <c:v>3.27E-2</c:v>
                </c:pt>
                <c:pt idx="4">
                  <c:v>3.7699999999999997E-2</c:v>
                </c:pt>
                <c:pt idx="5">
                  <c:v>9.1999999999999998E-3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Trolibusz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Munka1!$A$2:$A$7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Munka1!$G$2:$G$7</c:f>
              <c:numCache>
                <c:formatCode>0.00%</c:formatCode>
                <c:ptCount val="6"/>
                <c:pt idx="0">
                  <c:v>1.4200000000000001E-2</c:v>
                </c:pt>
                <c:pt idx="1">
                  <c:v>4.9500000000000002E-2</c:v>
                </c:pt>
                <c:pt idx="2">
                  <c:v>2.3800000000000002E-2</c:v>
                </c:pt>
                <c:pt idx="3">
                  <c:v>2.0799999999999999E-2</c:v>
                </c:pt>
                <c:pt idx="4">
                  <c:v>2.9700000000000001E-2</c:v>
                </c:pt>
                <c:pt idx="5">
                  <c:v>1.9800000000000002E-2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288704"/>
        <c:axId val="265290880"/>
      </c:lineChart>
      <c:catAx>
        <c:axId val="2652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5290880"/>
        <c:crosses val="autoZero"/>
        <c:auto val="1"/>
        <c:lblAlgn val="ctr"/>
        <c:lblOffset val="100"/>
        <c:noMultiLvlLbl val="0"/>
      </c:catAx>
      <c:valAx>
        <c:axId val="265290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Műszaki okú menetkimaradások aránya 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1.0341345840661846E-2"/>
              <c:y val="0.12358833661417323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crossAx val="265288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Üzemi bevételek</c:v>
                </c:pt>
              </c:strCache>
            </c:strRef>
          </c:tx>
          <c:spPr>
            <a:solidFill>
              <a:srgbClr val="002B7F"/>
            </a:solidFill>
          </c:spPr>
          <c:invertIfNegative val="0"/>
          <c:cat>
            <c:strRef>
              <c:f>Munka1!$A$2:$A$8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2014. I. félév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122.39</c:v>
                </c:pt>
                <c:pt idx="1">
                  <c:v>113.85599999999999</c:v>
                </c:pt>
                <c:pt idx="2">
                  <c:v>135.584</c:v>
                </c:pt>
                <c:pt idx="3">
                  <c:v>137.12899999999999</c:v>
                </c:pt>
                <c:pt idx="4">
                  <c:v>136.589</c:v>
                </c:pt>
                <c:pt idx="5">
                  <c:v>140.69</c:v>
                </c:pt>
                <c:pt idx="6">
                  <c:v>68.759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Üzemi ráfordítások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Munka1!$A$2:$A$8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2014. I. félév</c:v>
                </c:pt>
              </c:strCache>
            </c:strRef>
          </c:cat>
          <c:val>
            <c:numRef>
              <c:f>Munka1!$C$2:$C$8</c:f>
              <c:numCache>
                <c:formatCode>General</c:formatCode>
                <c:ptCount val="7"/>
                <c:pt idx="0">
                  <c:v>122.468</c:v>
                </c:pt>
                <c:pt idx="1">
                  <c:v>130.53700000000001</c:v>
                </c:pt>
                <c:pt idx="2">
                  <c:v>130.38399999999999</c:v>
                </c:pt>
                <c:pt idx="3">
                  <c:v>136.30500000000001</c:v>
                </c:pt>
                <c:pt idx="4">
                  <c:v>133.411</c:v>
                </c:pt>
                <c:pt idx="5">
                  <c:v>137.721</c:v>
                </c:pt>
                <c:pt idx="6">
                  <c:v>67.984999999999999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373184"/>
        <c:axId val="265374720"/>
      </c:barChart>
      <c:catAx>
        <c:axId val="26537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5374720"/>
        <c:crosses val="autoZero"/>
        <c:auto val="1"/>
        <c:lblAlgn val="ctr"/>
        <c:lblOffset val="100"/>
        <c:noMultiLvlLbl val="0"/>
      </c:catAx>
      <c:valAx>
        <c:axId val="26537472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65373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5451795796598"/>
          <c:y val="3.7684238788282781E-2"/>
          <c:w val="0.84460380968862891"/>
          <c:h val="0.79681192830426251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Üzemi eredmény</c:v>
                </c:pt>
              </c:strCache>
            </c:strRef>
          </c:tx>
          <c:spPr>
            <a:ln>
              <a:solidFill>
                <a:srgbClr val="009EA0"/>
              </a:solidFill>
            </a:ln>
          </c:spPr>
          <c:marker>
            <c:symbol val="none"/>
          </c:marker>
          <c:cat>
            <c:strRef>
              <c:f>Munka1!$A$2:$A$8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2014. I. félév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-7.8E-2</c:v>
                </c:pt>
                <c:pt idx="1">
                  <c:v>-16.681000000000001</c:v>
                </c:pt>
                <c:pt idx="2">
                  <c:v>5.2</c:v>
                </c:pt>
                <c:pt idx="3">
                  <c:v>0.82399999999999995</c:v>
                </c:pt>
                <c:pt idx="4">
                  <c:v>3.1779999999999999</c:v>
                </c:pt>
                <c:pt idx="5">
                  <c:v>2.9689999999999999</c:v>
                </c:pt>
                <c:pt idx="6">
                  <c:v>0.77400000000000002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394816"/>
        <c:axId val="343220608"/>
      </c:lineChart>
      <c:catAx>
        <c:axId val="26539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220608"/>
        <c:crosses val="autoZero"/>
        <c:auto val="1"/>
        <c:lblAlgn val="ctr"/>
        <c:lblOffset val="100"/>
        <c:noMultiLvlLbl val="0"/>
      </c:catAx>
      <c:valAx>
        <c:axId val="343220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65394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31044085169314"/>
          <c:y val="0.9181662685627523"/>
          <c:w val="0.48627881799749456"/>
          <c:h val="6.31508536088582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Munka1!$A$1:$A$13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m/d/yyyy">
                  <c:v>41882</c:v>
                </c:pt>
              </c:numCache>
            </c:numRef>
          </c:cat>
          <c:val>
            <c:numRef>
              <c:f>Munka1!$B$1:$B$13</c:f>
              <c:numCache>
                <c:formatCode>General</c:formatCode>
                <c:ptCount val="13"/>
                <c:pt idx="0">
                  <c:v>10</c:v>
                </c:pt>
                <c:pt idx="1">
                  <c:v>20</c:v>
                </c:pt>
                <c:pt idx="2">
                  <c:v>47</c:v>
                </c:pt>
                <c:pt idx="3">
                  <c:v>66</c:v>
                </c:pt>
                <c:pt idx="4">
                  <c:v>71</c:v>
                </c:pt>
                <c:pt idx="5">
                  <c:v>76</c:v>
                </c:pt>
                <c:pt idx="6">
                  <c:v>70</c:v>
                </c:pt>
                <c:pt idx="7">
                  <c:v>79</c:v>
                </c:pt>
                <c:pt idx="8">
                  <c:v>73</c:v>
                </c:pt>
                <c:pt idx="9">
                  <c:v>64</c:v>
                </c:pt>
                <c:pt idx="10">
                  <c:v>69</c:v>
                </c:pt>
                <c:pt idx="11">
                  <c:v>65</c:v>
                </c:pt>
                <c:pt idx="1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36224"/>
        <c:axId val="32842112"/>
      </c:barChart>
      <c:catAx>
        <c:axId val="328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2112"/>
        <c:crosses val="autoZero"/>
        <c:auto val="1"/>
        <c:lblAlgn val="ctr"/>
        <c:lblOffset val="100"/>
        <c:noMultiLvlLbl val="0"/>
      </c:catAx>
      <c:valAx>
        <c:axId val="3284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3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Halasztott bevétel feloldásával csökkentett értékcsökkenés</c:v>
                </c:pt>
              </c:strCache>
            </c:strRef>
          </c:tx>
          <c:spPr>
            <a:ln>
              <a:solidFill>
                <a:srgbClr val="009EA0"/>
              </a:solidFill>
            </a:ln>
          </c:spPr>
          <c:marker>
            <c:symbol val="none"/>
          </c:marker>
          <c:cat>
            <c:numRef>
              <c:f>Munka1!$A$2:$A$7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Munka1!$B$2:$B$7</c:f>
              <c:numCache>
                <c:formatCode>General</c:formatCode>
                <c:ptCount val="6"/>
                <c:pt idx="0">
                  <c:v>10.646000000000001</c:v>
                </c:pt>
                <c:pt idx="1">
                  <c:v>11.476000000000001</c:v>
                </c:pt>
                <c:pt idx="2">
                  <c:v>11.638999999999999</c:v>
                </c:pt>
                <c:pt idx="3">
                  <c:v>11.975</c:v>
                </c:pt>
                <c:pt idx="4">
                  <c:v>14.962999999999999</c:v>
                </c:pt>
                <c:pt idx="5">
                  <c:v>18.141999999999999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Saját forrású beruházás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Munka1!$A$2:$A$7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Munka1!$C$2:$C$7</c:f>
              <c:numCache>
                <c:formatCode>General</c:formatCode>
                <c:ptCount val="6"/>
                <c:pt idx="0">
                  <c:v>11.352</c:v>
                </c:pt>
                <c:pt idx="1">
                  <c:v>14.087999999999999</c:v>
                </c:pt>
                <c:pt idx="2">
                  <c:v>12.462999999999999</c:v>
                </c:pt>
                <c:pt idx="3">
                  <c:v>13.946999999999999</c:v>
                </c:pt>
                <c:pt idx="4">
                  <c:v>8.4090000000000007</c:v>
                </c:pt>
                <c:pt idx="5">
                  <c:v>7.9459999999999997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38784"/>
        <c:axId val="36440320"/>
      </c:lineChart>
      <c:catAx>
        <c:axId val="3643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440320"/>
        <c:crosses val="autoZero"/>
        <c:auto val="1"/>
        <c:lblAlgn val="ctr"/>
        <c:lblOffset val="100"/>
        <c:noMultiLvlLbl val="0"/>
      </c:catAx>
      <c:valAx>
        <c:axId val="364403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6438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0.55608</cdr:x>
      <cdr:y>0.78733</cdr:y>
    </cdr:from>
    <cdr:to>
      <cdr:x>0.87733</cdr:x>
      <cdr:y>0.91712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632124" y="1368152"/>
          <a:ext cx="942908" cy="225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100" b="1" dirty="0" smtClean="0"/>
            <a:t>Milliárd Ft</a:t>
          </a:r>
          <a:endParaRPr lang="hu-H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BD5F3-97B1-4054-B0D7-252AFCE2C645}" type="datetimeFigureOut">
              <a:rPr lang="hu-HU" smtClean="0"/>
              <a:t>2017.10.10.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E5EEB-DC9B-4799-8249-7BB5379547C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293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5EEB-DC9B-4799-8249-7BB5379547C0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751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5EEB-DC9B-4799-8249-7BB5379547C0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705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5EEB-DC9B-4799-8249-7BB5379547C0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705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5EEB-DC9B-4799-8249-7BB5379547C0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705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5EEB-DC9B-4799-8249-7BB5379547C0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705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E5EEB-DC9B-4799-8249-7BB5379547C0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273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297" y="2342896"/>
            <a:ext cx="3602736" cy="3596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342896"/>
            <a:ext cx="3602736" cy="3596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461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3602736" cy="3596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5224"/>
            <a:ext cx="8028384" cy="141277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5733256"/>
            <a:ext cx="987574" cy="987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sebestenye\Downloads\kĂ©pek\web\_DSC04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57200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0869" y="1124744"/>
            <a:ext cx="7751043" cy="1008112"/>
          </a:xfrm>
          <a:noFill/>
        </p:spPr>
        <p:txBody>
          <a:bodyPr>
            <a:noAutofit/>
          </a:bodyPr>
          <a:lstStyle/>
          <a:p>
            <a:r>
              <a:rPr lang="hu-HU" sz="2400" b="1" dirty="0">
                <a:cs typeface="Times New Roman" pitchFamily="18" charset="0"/>
              </a:rPr>
              <a:t>Szolgáltató vállalatok szerepe az okos városokban</a:t>
            </a:r>
            <a:r>
              <a:rPr lang="hu-HU" sz="3600" b="1" dirty="0" smtClean="0">
                <a:latin typeface="+mn-lt"/>
                <a:cs typeface="Times New Roman" pitchFamily="18" charset="0"/>
              </a:rPr>
              <a:t/>
            </a:r>
            <a:br>
              <a:rPr lang="hu-HU" sz="3600" b="1" dirty="0" smtClean="0">
                <a:latin typeface="+mn-lt"/>
                <a:cs typeface="Times New Roman" pitchFamily="18" charset="0"/>
              </a:rPr>
            </a:br>
            <a:r>
              <a:rPr lang="hu-HU" sz="3600" b="1" dirty="0" smtClean="0">
                <a:latin typeface="+mn-lt"/>
                <a:cs typeface="Times New Roman" pitchFamily="18" charset="0"/>
              </a:rPr>
              <a:t>A BKV az élhetőbb fővárosért</a:t>
            </a:r>
            <a:endParaRPr lang="hu-HU" dirty="0">
              <a:latin typeface="+mn-lt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4873799"/>
            <a:ext cx="3024336" cy="1032520"/>
          </a:xfrm>
        </p:spPr>
        <p:txBody>
          <a:bodyPr>
            <a:normAutofit/>
          </a:bodyPr>
          <a:lstStyle/>
          <a:p>
            <a:endParaRPr lang="hu-HU" sz="1800" dirty="0" smtClean="0"/>
          </a:p>
          <a:p>
            <a:pPr algn="l"/>
            <a:r>
              <a:rPr lang="hu-HU" sz="1600" b="1" dirty="0" smtClean="0"/>
              <a:t>BUDAPEST</a:t>
            </a:r>
          </a:p>
          <a:p>
            <a:pPr algn="l"/>
            <a:r>
              <a:rPr lang="hu-HU" sz="1600" b="1" dirty="0" smtClean="0"/>
              <a:t>2014. SZEPTEMBER 17.</a:t>
            </a:r>
            <a:endParaRPr lang="hu-HU" sz="1600" b="1" dirty="0"/>
          </a:p>
        </p:txBody>
      </p:sp>
      <p:sp>
        <p:nvSpPr>
          <p:cNvPr id="4" name="Téglalap 3"/>
          <p:cNvSpPr/>
          <p:nvPr/>
        </p:nvSpPr>
        <p:spPr>
          <a:xfrm>
            <a:off x="539552" y="3244333"/>
            <a:ext cx="2664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cs typeface="Times New Roman" pitchFamily="18" charset="0"/>
              </a:rPr>
              <a:t>Bolla Tibor vezérigazgató előadása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0243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b="1" dirty="0" smtClean="0"/>
              <a:t>Megvalósult az M4 metróvonal</a:t>
            </a:r>
            <a:endParaRPr lang="hu-HU" b="1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8016" y="4341465"/>
            <a:ext cx="6200448" cy="167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Egyenes összekötő 15"/>
          <p:cNvCxnSpPr/>
          <p:nvPr/>
        </p:nvCxnSpPr>
        <p:spPr>
          <a:xfrm>
            <a:off x="323752" y="1763290"/>
            <a:ext cx="4032000" cy="0"/>
          </a:xfrm>
          <a:prstGeom prst="line">
            <a:avLst/>
          </a:prstGeom>
          <a:ln w="19050">
            <a:solidFill>
              <a:srgbClr val="002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323752" y="1259234"/>
            <a:ext cx="4032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Az M4 az elmúlt évtizedek legjelentősebb fővárosi beruházása</a:t>
            </a:r>
            <a:endParaRPr lang="hu-HU" sz="1400" b="1" dirty="0">
              <a:solidFill>
                <a:schemeClr val="tx1"/>
              </a:solidFill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4788248" y="1268760"/>
            <a:ext cx="4032000" cy="504056"/>
            <a:chOff x="395536" y="908720"/>
            <a:chExt cx="3744416" cy="504056"/>
          </a:xfrm>
        </p:grpSpPr>
        <p:cxnSp>
          <p:nvCxnSpPr>
            <p:cNvPr id="19" name="Egyenes összekötő 18"/>
            <p:cNvCxnSpPr/>
            <p:nvPr/>
          </p:nvCxnSpPr>
          <p:spPr>
            <a:xfrm>
              <a:off x="395536" y="1412776"/>
              <a:ext cx="3744416" cy="0"/>
            </a:xfrm>
            <a:prstGeom prst="line">
              <a:avLst/>
            </a:prstGeom>
            <a:ln w="19050">
              <a:solidFill>
                <a:srgbClr val="002B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églalap 19"/>
            <p:cNvSpPr/>
            <p:nvPr/>
          </p:nvSpPr>
          <p:spPr>
            <a:xfrm>
              <a:off x="395536" y="908720"/>
              <a:ext cx="374441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smtClean="0">
                  <a:solidFill>
                    <a:schemeClr val="tx1"/>
                  </a:solidFill>
                </a:rPr>
                <a:t>Az M4 üzembe helyezése a BKV működésére is jelentős hatással van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églalap 20"/>
          <p:cNvSpPr/>
          <p:nvPr/>
        </p:nvSpPr>
        <p:spPr>
          <a:xfrm>
            <a:off x="323528" y="1763290"/>
            <a:ext cx="4032224" cy="195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Költségvetés: </a:t>
            </a:r>
            <a:r>
              <a:rPr lang="hu-HU" sz="1400" b="1" dirty="0" smtClean="0">
                <a:solidFill>
                  <a:schemeClr val="tx1"/>
                </a:solidFill>
              </a:rPr>
              <a:t>452,5 milliárd Ft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hu-HU" sz="1400" b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hu-HU" sz="1400" b="1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hu-HU" sz="1400" b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hu-HU" sz="1400" b="1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hu-HU" sz="1400" b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hu-HU" sz="1400" b="1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10 megálló – 7,3</a:t>
            </a:r>
            <a:r>
              <a:rPr lang="hu-HU" sz="1400" dirty="0">
                <a:solidFill>
                  <a:schemeClr val="tx1"/>
                </a:solidFill>
              </a:rPr>
              <a:t> km </a:t>
            </a:r>
            <a:r>
              <a:rPr lang="hu-HU" sz="1400" dirty="0" smtClean="0">
                <a:solidFill>
                  <a:schemeClr val="tx1"/>
                </a:solidFill>
              </a:rPr>
              <a:t>– 13 perc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Az átmeneti időszak után teljesen automata üzem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276696114"/>
              </p:ext>
            </p:extLst>
          </p:nvPr>
        </p:nvGraphicFramePr>
        <p:xfrm>
          <a:off x="268776" y="2123330"/>
          <a:ext cx="2935072" cy="173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églalap 35"/>
          <p:cNvSpPr/>
          <p:nvPr/>
        </p:nvSpPr>
        <p:spPr>
          <a:xfrm>
            <a:off x="4788024" y="1835298"/>
            <a:ext cx="4032224" cy="195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Jelentős teljesítmény-növekedés: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Metró ágazat: 21%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Összes ágazat: 5%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Új, korszerű technológia üzemeltetése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Jelentős, több milliárd Ft-os üzemeltetési költségtöbblet (2014: közel 4 Mrd Ft amortizáció nélkül) </a:t>
            </a:r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08" y="4798157"/>
            <a:ext cx="2087152" cy="10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+mn-lt"/>
                <a:cs typeface="Times New Roman" pitchFamily="18" charset="0"/>
              </a:rPr>
              <a:t>Elöregedett járműállomány és infrastruktúra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152026457"/>
              </p:ext>
            </p:extLst>
          </p:nvPr>
        </p:nvGraphicFramePr>
        <p:xfrm>
          <a:off x="318816" y="1133177"/>
          <a:ext cx="4036936" cy="380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églalap 22"/>
          <p:cNvSpPr/>
          <p:nvPr/>
        </p:nvSpPr>
        <p:spPr>
          <a:xfrm>
            <a:off x="359532" y="5301208"/>
            <a:ext cx="8424936" cy="576064"/>
          </a:xfrm>
          <a:prstGeom prst="rect">
            <a:avLst/>
          </a:prstGeom>
          <a:noFill/>
          <a:ln w="50800" cmpd="thickThin">
            <a:solidFill>
              <a:srgbClr val="00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rgbClr val="002B7F"/>
                </a:solidFill>
              </a:rPr>
              <a:t>Alapelv, hogy az utas- és forgalombiztonságot veszélyeztető jármű nem kerülhet forgalomba, infrastruktúra nem tartható üzemben!</a:t>
            </a:r>
            <a:endParaRPr lang="hu-HU" sz="1400" b="1" dirty="0">
              <a:solidFill>
                <a:srgbClr val="002B7F"/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487995622"/>
              </p:ext>
            </p:extLst>
          </p:nvPr>
        </p:nvGraphicFramePr>
        <p:xfrm>
          <a:off x="4788248" y="1133177"/>
          <a:ext cx="4032000" cy="345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Szövegdoboz 25"/>
          <p:cNvSpPr txBox="1"/>
          <p:nvPr/>
        </p:nvSpPr>
        <p:spPr>
          <a:xfrm>
            <a:off x="304702" y="980728"/>
            <a:ext cx="431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Év</a:t>
            </a:r>
            <a:endParaRPr lang="hu-HU" sz="12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822156" y="980728"/>
            <a:ext cx="431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%</a:t>
            </a:r>
            <a:endParaRPr lang="hu-HU" sz="1200" b="1" dirty="0"/>
          </a:p>
        </p:txBody>
      </p:sp>
      <p:cxnSp>
        <p:nvCxnSpPr>
          <p:cNvPr id="28" name="Egyenes összekötő 27"/>
          <p:cNvCxnSpPr/>
          <p:nvPr/>
        </p:nvCxnSpPr>
        <p:spPr>
          <a:xfrm>
            <a:off x="5253980" y="2589287"/>
            <a:ext cx="3638500" cy="0"/>
          </a:xfrm>
          <a:prstGeom prst="line">
            <a:avLst/>
          </a:prstGeom>
          <a:ln w="28575">
            <a:solidFill>
              <a:srgbClr val="00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6694140" y="2335163"/>
            <a:ext cx="2267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b="1" i="1" dirty="0" smtClean="0">
                <a:solidFill>
                  <a:srgbClr val="009EA0"/>
                </a:solidFill>
              </a:rPr>
              <a:t>Elfogadható műszaki állapotszint</a:t>
            </a:r>
            <a:endParaRPr lang="hu-HU" sz="1000" b="1" i="1" dirty="0">
              <a:solidFill>
                <a:srgbClr val="009EA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4716016" y="4592519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Berendezések és infrastruktúra átlagos műszaki állapota (%)</a:t>
            </a:r>
            <a:endParaRPr lang="hu-HU" sz="12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59532" y="4797152"/>
            <a:ext cx="406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*Az M2 vonalon üzembe állított új Alstom kocsik nélkül a metrók életkora is meghaladja a tervezett élettartamot.</a:t>
            </a:r>
            <a:endParaRPr lang="hu-HU" sz="1200" dirty="0"/>
          </a:p>
        </p:txBody>
      </p:sp>
      <p:sp>
        <p:nvSpPr>
          <p:cNvPr id="12" name="Szövegdoboz 1"/>
          <p:cNvSpPr txBox="1"/>
          <p:nvPr/>
        </p:nvSpPr>
        <p:spPr>
          <a:xfrm>
            <a:off x="3277368" y="125772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dirty="0" smtClean="0"/>
              <a:t>2013. 12. 31</a:t>
            </a:r>
            <a:endParaRPr lang="hu-HU" sz="1200" dirty="0"/>
          </a:p>
        </p:txBody>
      </p:sp>
      <p:sp>
        <p:nvSpPr>
          <p:cNvPr id="13" name="Szövegdoboz 1"/>
          <p:cNvSpPr txBox="1"/>
          <p:nvPr/>
        </p:nvSpPr>
        <p:spPr>
          <a:xfrm>
            <a:off x="7740352" y="125772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dirty="0" smtClean="0"/>
              <a:t>2013. 12. 31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0927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621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+mn-lt"/>
                <a:cs typeface="Times New Roman" pitchFamily="18" charset="0"/>
              </a:rPr>
              <a:t>A vasúti eszközállomány állapotából fakadó belső eladósodottság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83756"/>
            <a:ext cx="8696509" cy="528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églalap 27"/>
          <p:cNvSpPr/>
          <p:nvPr/>
        </p:nvSpPr>
        <p:spPr>
          <a:xfrm>
            <a:off x="5436096" y="2623265"/>
            <a:ext cx="338437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~85% infrastruktúra</a:t>
            </a:r>
          </a:p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~15% járműállomány (Alstom és Combino nélkül)</a:t>
            </a:r>
            <a:endParaRPr lang="hu-H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+mn-lt"/>
                <a:cs typeface="Times New Roman" pitchFamily="18" charset="0"/>
              </a:rPr>
              <a:t>A </a:t>
            </a:r>
            <a:r>
              <a:rPr lang="hu-HU" b="1" dirty="0" smtClean="0">
                <a:latin typeface="+mn-lt"/>
                <a:cs typeface="Times New Roman" pitchFamily="18" charset="0"/>
              </a:rPr>
              <a:t>BKV Zrt. válaszai a környezeti változásokra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89775" y="2553089"/>
            <a:ext cx="6965429" cy="1023937"/>
            <a:chOff x="1260" y="1117"/>
            <a:chExt cx="4354" cy="424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327" y="1957"/>
                <a:ext cx="3953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spcBef>
                    <a:spcPct val="80000"/>
                  </a:spcBef>
                  <a:buClr>
                    <a:srgbClr val="006666"/>
                  </a:buClr>
                  <a:buSzPct val="70000"/>
                  <a:defRPr/>
                </a:pPr>
                <a:r>
                  <a:rPr lang="hu-HU" sz="2000" kern="0" dirty="0">
                    <a:solidFill>
                      <a:sysClr val="windowText" lastClr="000000"/>
                    </a:solidFill>
                    <a:cs typeface="Times New Roman" panose="02020603050405020304" pitchFamily="18" charset="0"/>
                  </a:rPr>
                  <a:t>Intézkedések az autóbusz ágazat versenyképességének </a:t>
                </a:r>
                <a:r>
                  <a:rPr lang="hu-HU" sz="2000" kern="0" dirty="0" smtClean="0">
                    <a:solidFill>
                      <a:sysClr val="windowText" lastClr="000000"/>
                    </a:solidFill>
                    <a:cs typeface="Times New Roman" panose="02020603050405020304" pitchFamily="18" charset="0"/>
                  </a:rPr>
                  <a:t>javítására</a:t>
                </a:r>
                <a:endParaRPr lang="hu-HU" sz="2000" kern="0" dirty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089775" y="3765410"/>
            <a:ext cx="6956226" cy="1008062"/>
            <a:chOff x="1260" y="1117"/>
            <a:chExt cx="4354" cy="424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1327" y="2021"/>
                <a:ext cx="3719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R="0" lvl="0" fontAlgn="auto">
                  <a:lnSpc>
                    <a:spcPct val="100000"/>
                  </a:lnSpc>
                  <a:spcBef>
                    <a:spcPct val="80000"/>
                  </a:spcBef>
                  <a:spcAft>
                    <a:spcPts val="0"/>
                  </a:spcAft>
                  <a:buClr>
                    <a:srgbClr val="006666"/>
                  </a:buClr>
                  <a:buSzPct val="70000"/>
                  <a:tabLst/>
                  <a:defRPr/>
                </a:pPr>
                <a:r>
                  <a:rPr lang="hu-HU" sz="2000" kern="0" dirty="0" smtClean="0">
                    <a:solidFill>
                      <a:sysClr val="windowText" lastClr="000000"/>
                    </a:solidFill>
                    <a:cs typeface="Times New Roman" panose="02020603050405020304" pitchFamily="18" charset="0"/>
                  </a:rPr>
                  <a:t>Szolgáltatási színvonal növelés</a:t>
                </a:r>
                <a:endParaRPr lang="hu-HU" sz="2000" kern="0" dirty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089775" y="1340768"/>
            <a:ext cx="6965428" cy="1023937"/>
            <a:chOff x="1260" y="1117"/>
            <a:chExt cx="4354" cy="424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1327" y="2022"/>
                <a:ext cx="3719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ct val="80000"/>
                  </a:spcBef>
                  <a:spcAft>
                    <a:spcPts val="0"/>
                  </a:spcAft>
                  <a:buClr>
                    <a:srgbClr val="006666"/>
                  </a:buClr>
                  <a:buSzPct val="70000"/>
                  <a:tabLst/>
                  <a:defRPr/>
                </a:pPr>
                <a:r>
                  <a:rPr lang="hu-HU" sz="2000" kern="0" dirty="0" smtClean="0">
                    <a:solidFill>
                      <a:sysClr val="windowText" lastClr="000000"/>
                    </a:solidFill>
                    <a:cs typeface="Times New Roman" panose="02020603050405020304" pitchFamily="18" charset="0"/>
                  </a:rPr>
                  <a:t>Szervezet átalakítás, üzleti folyamatok újraszervezése</a:t>
                </a:r>
                <a:endParaRPr kumimoji="0" lang="hu-HU" sz="20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089775" y="4961855"/>
            <a:ext cx="6956226" cy="1008062"/>
            <a:chOff x="1260" y="1117"/>
            <a:chExt cx="4354" cy="424"/>
          </a:xfrm>
        </p:grpSpPr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1327" y="2021"/>
                <a:ext cx="3719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R="0" lvl="0" fontAlgn="auto">
                  <a:lnSpc>
                    <a:spcPct val="100000"/>
                  </a:lnSpc>
                  <a:spcBef>
                    <a:spcPct val="80000"/>
                  </a:spcBef>
                  <a:spcAft>
                    <a:spcPts val="0"/>
                  </a:spcAft>
                  <a:buClr>
                    <a:srgbClr val="006666"/>
                  </a:buClr>
                  <a:buSzPct val="70000"/>
                  <a:tabLst/>
                  <a:defRPr/>
                </a:pPr>
                <a:r>
                  <a:rPr lang="hu-HU" sz="2000" kern="0" dirty="0" smtClean="0">
                    <a:solidFill>
                      <a:sysClr val="windowText" lastClr="000000"/>
                    </a:solidFill>
                    <a:cs typeface="Times New Roman" panose="02020603050405020304" pitchFamily="18" charset="0"/>
                  </a:rPr>
                  <a:t>Hatékonyságjavítás</a:t>
                </a:r>
                <a:endParaRPr lang="hu-HU" sz="2000" kern="0" dirty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Ellipszis 26"/>
          <p:cNvSpPr/>
          <p:nvPr/>
        </p:nvSpPr>
        <p:spPr>
          <a:xfrm>
            <a:off x="395536" y="1628800"/>
            <a:ext cx="468000" cy="468000"/>
          </a:xfrm>
          <a:prstGeom prst="ellipse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395536" y="2852936"/>
            <a:ext cx="468000" cy="468000"/>
          </a:xfrm>
          <a:prstGeom prst="ellipse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395536" y="4077072"/>
            <a:ext cx="468000" cy="468000"/>
          </a:xfrm>
          <a:prstGeom prst="ellipse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395536" y="5229200"/>
            <a:ext cx="468000" cy="468000"/>
          </a:xfrm>
          <a:prstGeom prst="ellipse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+mn-lt"/>
                <a:cs typeface="Times New Roman" pitchFamily="18" charset="0"/>
              </a:rPr>
              <a:t>Szervezet átalakítás </a:t>
            </a:r>
            <a:r>
              <a:rPr lang="hu-HU" b="1" dirty="0">
                <a:latin typeface="+mn-lt"/>
                <a:cs typeface="Times New Roman" pitchFamily="18" charset="0"/>
              </a:rPr>
              <a:t>több lépcsőben (2012-2013)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528" y="1412776"/>
            <a:ext cx="2088232" cy="432048"/>
          </a:xfrm>
          <a:prstGeom prst="rect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Vezérigazgató</a:t>
            </a:r>
            <a:endParaRPr lang="hu-HU" sz="1200" b="1" dirty="0"/>
          </a:p>
        </p:txBody>
      </p:sp>
      <p:sp>
        <p:nvSpPr>
          <p:cNvPr id="6" name="Téglalap 5"/>
          <p:cNvSpPr/>
          <p:nvPr/>
        </p:nvSpPr>
        <p:spPr>
          <a:xfrm>
            <a:off x="683568" y="2493930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Támogató szervezetek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3568" y="3021299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Gazdasági Igazgatóság</a:t>
            </a:r>
            <a:endParaRPr lang="hu-HU" sz="1200" b="1" dirty="0"/>
          </a:p>
        </p:txBody>
      </p:sp>
      <p:sp>
        <p:nvSpPr>
          <p:cNvPr id="8" name="Téglalap 7"/>
          <p:cNvSpPr/>
          <p:nvPr/>
        </p:nvSpPr>
        <p:spPr>
          <a:xfrm>
            <a:off x="683568" y="3549185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Közlekedési Igazgatóság</a:t>
            </a:r>
            <a:endParaRPr lang="hu-HU" sz="1200" b="1" dirty="0"/>
          </a:p>
        </p:txBody>
      </p:sp>
      <p:sp>
        <p:nvSpPr>
          <p:cNvPr id="9" name="Téglalap 8"/>
          <p:cNvSpPr/>
          <p:nvPr/>
        </p:nvSpPr>
        <p:spPr>
          <a:xfrm>
            <a:off x="683568" y="4077072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Műszaki Igazgatóság</a:t>
            </a:r>
            <a:endParaRPr lang="hu-HU" sz="1200" b="1" dirty="0"/>
          </a:p>
        </p:txBody>
      </p:sp>
      <p:cxnSp>
        <p:nvCxnSpPr>
          <p:cNvPr id="10" name="Szögletes összekötő 9"/>
          <p:cNvCxnSpPr>
            <a:endCxn id="6" idx="1"/>
          </p:cNvCxnSpPr>
          <p:nvPr/>
        </p:nvCxnSpPr>
        <p:spPr>
          <a:xfrm rot="16200000" flipH="1">
            <a:off x="443199" y="2469584"/>
            <a:ext cx="336725" cy="1440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zögletes összekötő 10"/>
          <p:cNvCxnSpPr>
            <a:endCxn id="7" idx="1"/>
          </p:cNvCxnSpPr>
          <p:nvPr/>
        </p:nvCxnSpPr>
        <p:spPr>
          <a:xfrm rot="16200000" flipH="1">
            <a:off x="-87517" y="2466238"/>
            <a:ext cx="1398156" cy="1440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zögletes összekötő 11"/>
          <p:cNvCxnSpPr>
            <a:endCxn id="8" idx="1"/>
          </p:cNvCxnSpPr>
          <p:nvPr/>
        </p:nvCxnSpPr>
        <p:spPr>
          <a:xfrm rot="16200000" flipH="1">
            <a:off x="-348631" y="2733010"/>
            <a:ext cx="1920384" cy="1440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zögletes összekötő 12"/>
          <p:cNvCxnSpPr/>
          <p:nvPr/>
        </p:nvCxnSpPr>
        <p:spPr>
          <a:xfrm rot="16200000" flipH="1">
            <a:off x="179255" y="2733527"/>
            <a:ext cx="864612" cy="1440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zögletes összekötő 13"/>
          <p:cNvCxnSpPr>
            <a:endCxn id="9" idx="1"/>
          </p:cNvCxnSpPr>
          <p:nvPr/>
        </p:nvCxnSpPr>
        <p:spPr>
          <a:xfrm rot="16200000" flipH="1">
            <a:off x="-615404" y="2994124"/>
            <a:ext cx="2453930" cy="1440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6731792" y="1412776"/>
            <a:ext cx="2088232" cy="432048"/>
          </a:xfrm>
          <a:prstGeom prst="rect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Vezérigazgató</a:t>
            </a:r>
            <a:endParaRPr lang="hu-HU" sz="1200" b="1" dirty="0"/>
          </a:p>
        </p:txBody>
      </p:sp>
      <p:sp>
        <p:nvSpPr>
          <p:cNvPr id="16" name="Téglalap 15"/>
          <p:cNvSpPr/>
          <p:nvPr/>
        </p:nvSpPr>
        <p:spPr>
          <a:xfrm>
            <a:off x="6372200" y="1965527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Támogató szervezetek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6372200" y="2493413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Autóbusz és Trolibusz Üzemeltetési Igazgatóság</a:t>
            </a:r>
            <a:endParaRPr lang="hu-HU" sz="1200" b="1" dirty="0"/>
          </a:p>
        </p:txBody>
      </p:sp>
      <p:sp>
        <p:nvSpPr>
          <p:cNvPr id="18" name="Téglalap 17"/>
          <p:cNvSpPr/>
          <p:nvPr/>
        </p:nvSpPr>
        <p:spPr>
          <a:xfrm>
            <a:off x="6372200" y="3021299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Vasúti Üzemeltetési Igazgatóság</a:t>
            </a:r>
            <a:endParaRPr lang="hu-HU" sz="1200" b="1" dirty="0"/>
          </a:p>
        </p:txBody>
      </p:sp>
      <p:cxnSp>
        <p:nvCxnSpPr>
          <p:cNvPr id="19" name="Szögletes összekötő 18"/>
          <p:cNvCxnSpPr>
            <a:endCxn id="16" idx="3"/>
          </p:cNvCxnSpPr>
          <p:nvPr/>
        </p:nvCxnSpPr>
        <p:spPr>
          <a:xfrm rot="5400000">
            <a:off x="8361249" y="1938350"/>
            <a:ext cx="342384" cy="14401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zögletes összekötő 19"/>
          <p:cNvCxnSpPr>
            <a:endCxn id="17" idx="3"/>
          </p:cNvCxnSpPr>
          <p:nvPr/>
        </p:nvCxnSpPr>
        <p:spPr>
          <a:xfrm rot="5400000">
            <a:off x="8100135" y="2205124"/>
            <a:ext cx="864610" cy="14401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zögletes összekötő 20"/>
          <p:cNvCxnSpPr>
            <a:endCxn id="18" idx="3"/>
          </p:cNvCxnSpPr>
          <p:nvPr/>
        </p:nvCxnSpPr>
        <p:spPr>
          <a:xfrm rot="5400000">
            <a:off x="7833362" y="2466236"/>
            <a:ext cx="1398158" cy="1440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Csoportba foglalás 21"/>
          <p:cNvGrpSpPr/>
          <p:nvPr/>
        </p:nvGrpSpPr>
        <p:grpSpPr>
          <a:xfrm>
            <a:off x="3701870" y="1965527"/>
            <a:ext cx="1740260" cy="432048"/>
            <a:chOff x="3527884" y="2109543"/>
            <a:chExt cx="1740260" cy="432048"/>
          </a:xfrm>
        </p:grpSpPr>
        <p:sp>
          <p:nvSpPr>
            <p:cNvPr id="23" name="Téglalap 22"/>
            <p:cNvSpPr/>
            <p:nvPr/>
          </p:nvSpPr>
          <p:spPr>
            <a:xfrm>
              <a:off x="3527884" y="2109543"/>
              <a:ext cx="1260364" cy="4320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/>
                <a:t>Autóbusz</a:t>
              </a:r>
              <a:endParaRPr lang="hu-HU" sz="1200" b="1" dirty="0"/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6144" y="2109543"/>
              <a:ext cx="432000" cy="432000"/>
            </a:xfrm>
            <a:prstGeom prst="rect">
              <a:avLst/>
            </a:prstGeom>
          </p:spPr>
        </p:pic>
      </p:grpSp>
      <p:grpSp>
        <p:nvGrpSpPr>
          <p:cNvPr id="26" name="Csoportba foglalás 25"/>
          <p:cNvGrpSpPr/>
          <p:nvPr/>
        </p:nvGrpSpPr>
        <p:grpSpPr>
          <a:xfrm>
            <a:off x="3701870" y="4077072"/>
            <a:ext cx="1740260" cy="432048"/>
            <a:chOff x="3527884" y="4221088"/>
            <a:chExt cx="1740260" cy="432048"/>
          </a:xfrm>
        </p:grpSpPr>
        <p:sp>
          <p:nvSpPr>
            <p:cNvPr id="27" name="Téglalap 26"/>
            <p:cNvSpPr/>
            <p:nvPr/>
          </p:nvSpPr>
          <p:spPr>
            <a:xfrm>
              <a:off x="3527884" y="4221088"/>
              <a:ext cx="1260364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/>
                <a:t>HÉV</a:t>
              </a:r>
              <a:endParaRPr lang="hu-HU" sz="1200" b="1" dirty="0"/>
            </a:p>
          </p:txBody>
        </p:sp>
        <p:pic>
          <p:nvPicPr>
            <p:cNvPr id="28" name="Kép 2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6144" y="4221136"/>
              <a:ext cx="432000" cy="432000"/>
            </a:xfrm>
            <a:prstGeom prst="rect">
              <a:avLst/>
            </a:prstGeom>
          </p:spPr>
        </p:pic>
      </p:grpSp>
      <p:grpSp>
        <p:nvGrpSpPr>
          <p:cNvPr id="29" name="Csoportba foglalás 28"/>
          <p:cNvGrpSpPr/>
          <p:nvPr/>
        </p:nvGrpSpPr>
        <p:grpSpPr>
          <a:xfrm>
            <a:off x="3701870" y="3550856"/>
            <a:ext cx="1740260" cy="432048"/>
            <a:chOff x="3527884" y="3693201"/>
            <a:chExt cx="1740260" cy="432048"/>
          </a:xfrm>
        </p:grpSpPr>
        <p:sp>
          <p:nvSpPr>
            <p:cNvPr id="30" name="Téglalap 29"/>
            <p:cNvSpPr/>
            <p:nvPr/>
          </p:nvSpPr>
          <p:spPr>
            <a:xfrm>
              <a:off x="3527884" y="3693201"/>
              <a:ext cx="1260364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/>
                <a:t>Metró</a:t>
              </a:r>
              <a:endParaRPr lang="hu-HU" sz="1200" b="1" dirty="0"/>
            </a:p>
          </p:txBody>
        </p:sp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6144" y="3693237"/>
              <a:ext cx="432000" cy="432000"/>
            </a:xfrm>
            <a:prstGeom prst="rect">
              <a:avLst/>
            </a:prstGeom>
          </p:spPr>
        </p:pic>
      </p:grpSp>
      <p:grpSp>
        <p:nvGrpSpPr>
          <p:cNvPr id="32" name="Csoportba foglalás 31"/>
          <p:cNvGrpSpPr/>
          <p:nvPr/>
        </p:nvGrpSpPr>
        <p:grpSpPr>
          <a:xfrm>
            <a:off x="3701870" y="2493413"/>
            <a:ext cx="1740260" cy="432048"/>
            <a:chOff x="3527884" y="2637429"/>
            <a:chExt cx="1740260" cy="432048"/>
          </a:xfrm>
        </p:grpSpPr>
        <p:sp>
          <p:nvSpPr>
            <p:cNvPr id="33" name="Téglalap 32"/>
            <p:cNvSpPr/>
            <p:nvPr/>
          </p:nvSpPr>
          <p:spPr>
            <a:xfrm>
              <a:off x="3527884" y="2637429"/>
              <a:ext cx="1260364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/>
                <a:t>Trolibusz</a:t>
              </a:r>
              <a:endParaRPr lang="hu-HU" sz="1200" b="1" dirty="0"/>
            </a:p>
          </p:txBody>
        </p:sp>
        <p:pic>
          <p:nvPicPr>
            <p:cNvPr id="34" name="Kép 3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6144" y="2637441"/>
              <a:ext cx="432000" cy="432000"/>
            </a:xfrm>
            <a:prstGeom prst="rect">
              <a:avLst/>
            </a:prstGeom>
          </p:spPr>
        </p:pic>
      </p:grpSp>
      <p:grpSp>
        <p:nvGrpSpPr>
          <p:cNvPr id="35" name="Csoportba foglalás 34"/>
          <p:cNvGrpSpPr/>
          <p:nvPr/>
        </p:nvGrpSpPr>
        <p:grpSpPr>
          <a:xfrm>
            <a:off x="3701870" y="3021299"/>
            <a:ext cx="1740260" cy="432048"/>
            <a:chOff x="3527884" y="3165315"/>
            <a:chExt cx="1740260" cy="432048"/>
          </a:xfrm>
        </p:grpSpPr>
        <p:sp>
          <p:nvSpPr>
            <p:cNvPr id="36" name="Téglalap 35"/>
            <p:cNvSpPr/>
            <p:nvPr/>
          </p:nvSpPr>
          <p:spPr>
            <a:xfrm>
              <a:off x="3527884" y="3165315"/>
              <a:ext cx="1260364" cy="43204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Villamos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37" name="Kép 3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6144" y="3165339"/>
              <a:ext cx="432000" cy="432000"/>
            </a:xfrm>
            <a:prstGeom prst="rect">
              <a:avLst/>
            </a:prstGeom>
          </p:spPr>
        </p:pic>
      </p:grpSp>
      <p:cxnSp>
        <p:nvCxnSpPr>
          <p:cNvPr id="38" name="Egyenes összekötő nyíllal 37"/>
          <p:cNvCxnSpPr>
            <a:stCxn id="8" idx="3"/>
          </p:cNvCxnSpPr>
          <p:nvPr/>
        </p:nvCxnSpPr>
        <p:spPr>
          <a:xfrm flipV="1">
            <a:off x="2771800" y="3237323"/>
            <a:ext cx="930070" cy="527886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8" idx="3"/>
            <a:endCxn id="27" idx="1"/>
          </p:cNvCxnSpPr>
          <p:nvPr/>
        </p:nvCxnSpPr>
        <p:spPr>
          <a:xfrm>
            <a:off x="2771800" y="3765209"/>
            <a:ext cx="930070" cy="527887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8" idx="3"/>
            <a:endCxn id="30" idx="1"/>
          </p:cNvCxnSpPr>
          <p:nvPr/>
        </p:nvCxnSpPr>
        <p:spPr>
          <a:xfrm>
            <a:off x="2771800" y="3765209"/>
            <a:ext cx="930070" cy="1671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stCxn id="9" idx="3"/>
            <a:endCxn id="36" idx="1"/>
          </p:cNvCxnSpPr>
          <p:nvPr/>
        </p:nvCxnSpPr>
        <p:spPr>
          <a:xfrm flipV="1">
            <a:off x="2771800" y="3237323"/>
            <a:ext cx="930070" cy="10557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9" idx="3"/>
            <a:endCxn id="30" idx="1"/>
          </p:cNvCxnSpPr>
          <p:nvPr/>
        </p:nvCxnSpPr>
        <p:spPr>
          <a:xfrm flipV="1">
            <a:off x="2771800" y="3766880"/>
            <a:ext cx="930070" cy="5262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9" idx="3"/>
            <a:endCxn id="27" idx="1"/>
          </p:cNvCxnSpPr>
          <p:nvPr/>
        </p:nvCxnSpPr>
        <p:spPr>
          <a:xfrm>
            <a:off x="2771800" y="4293096"/>
            <a:ext cx="93007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>
            <a:stCxn id="17" idx="1"/>
            <a:endCxn id="24" idx="3"/>
          </p:cNvCxnSpPr>
          <p:nvPr/>
        </p:nvCxnSpPr>
        <p:spPr>
          <a:xfrm flipH="1" flipV="1">
            <a:off x="5442130" y="2181527"/>
            <a:ext cx="930070" cy="52791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17" idx="1"/>
            <a:endCxn id="34" idx="3"/>
          </p:cNvCxnSpPr>
          <p:nvPr/>
        </p:nvCxnSpPr>
        <p:spPr>
          <a:xfrm flipH="1" flipV="1">
            <a:off x="5442130" y="2709425"/>
            <a:ext cx="930070" cy="1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18" idx="1"/>
            <a:endCxn id="37" idx="3"/>
          </p:cNvCxnSpPr>
          <p:nvPr/>
        </p:nvCxnSpPr>
        <p:spPr>
          <a:xfrm flipH="1">
            <a:off x="5442130" y="3237323"/>
            <a:ext cx="930070" cy="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>
            <a:stCxn id="18" idx="1"/>
            <a:endCxn id="31" idx="3"/>
          </p:cNvCxnSpPr>
          <p:nvPr/>
        </p:nvCxnSpPr>
        <p:spPr>
          <a:xfrm flipH="1">
            <a:off x="5442130" y="3237323"/>
            <a:ext cx="930070" cy="529569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stCxn id="18" idx="1"/>
            <a:endCxn id="28" idx="3"/>
          </p:cNvCxnSpPr>
          <p:nvPr/>
        </p:nvCxnSpPr>
        <p:spPr>
          <a:xfrm flipH="1">
            <a:off x="5442130" y="3237323"/>
            <a:ext cx="930070" cy="1055797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zövegdoboz 48"/>
          <p:cNvSpPr txBox="1"/>
          <p:nvPr/>
        </p:nvSpPr>
        <p:spPr>
          <a:xfrm>
            <a:off x="3701870" y="1711841"/>
            <a:ext cx="1740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ÁGAZAT</a:t>
            </a:r>
            <a:endParaRPr lang="hu-HU" sz="1200" b="1" dirty="0"/>
          </a:p>
        </p:txBody>
      </p:sp>
      <p:sp>
        <p:nvSpPr>
          <p:cNvPr id="50" name="Jobbra nyíl 49"/>
          <p:cNvSpPr/>
          <p:nvPr/>
        </p:nvSpPr>
        <p:spPr>
          <a:xfrm>
            <a:off x="323752" y="5013176"/>
            <a:ext cx="1728192" cy="115212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1" name="Téglalap 50"/>
          <p:cNvSpPr/>
          <p:nvPr/>
        </p:nvSpPr>
        <p:spPr>
          <a:xfrm>
            <a:off x="2195960" y="4869160"/>
            <a:ext cx="640848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Egyértelműen elhatárolható üzemeltetői felelősség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Eltérő ágazati stratégiák hatékony támogatása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Jobb adaptációs képesség, rugalmasabb, hatékonyabb struktúra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Tulajdonosi elvárásoknak való jobb megfelelés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Kevesebb vezetői szint</a:t>
            </a:r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52" name="Egyenes összekötő nyíllal 51"/>
          <p:cNvCxnSpPr>
            <a:stCxn id="8" idx="3"/>
            <a:endCxn id="23" idx="1"/>
          </p:cNvCxnSpPr>
          <p:nvPr/>
        </p:nvCxnSpPr>
        <p:spPr>
          <a:xfrm flipV="1">
            <a:off x="2771800" y="2181551"/>
            <a:ext cx="930070" cy="1583658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>
            <a:endCxn id="36" idx="1"/>
          </p:cNvCxnSpPr>
          <p:nvPr/>
        </p:nvCxnSpPr>
        <p:spPr>
          <a:xfrm flipV="1">
            <a:off x="2771800" y="3237323"/>
            <a:ext cx="930070" cy="1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>
            <a:stCxn id="9" idx="3"/>
            <a:endCxn id="23" idx="1"/>
          </p:cNvCxnSpPr>
          <p:nvPr/>
        </p:nvCxnSpPr>
        <p:spPr>
          <a:xfrm flipV="1">
            <a:off x="2771800" y="2181551"/>
            <a:ext cx="930070" cy="211154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9" idx="3"/>
            <a:endCxn id="33" idx="1"/>
          </p:cNvCxnSpPr>
          <p:nvPr/>
        </p:nvCxnSpPr>
        <p:spPr>
          <a:xfrm flipV="1">
            <a:off x="2771800" y="2709437"/>
            <a:ext cx="930070" cy="158365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églalap 55"/>
          <p:cNvSpPr/>
          <p:nvPr/>
        </p:nvSpPr>
        <p:spPr>
          <a:xfrm>
            <a:off x="6372200" y="3550856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Gazdasági Igazgatóság</a:t>
            </a:r>
            <a:endParaRPr lang="hu-HU" sz="1200" b="1" dirty="0"/>
          </a:p>
        </p:txBody>
      </p:sp>
      <p:sp>
        <p:nvSpPr>
          <p:cNvPr id="57" name="Téglalap 56"/>
          <p:cNvSpPr/>
          <p:nvPr/>
        </p:nvSpPr>
        <p:spPr>
          <a:xfrm>
            <a:off x="6372200" y="4077072"/>
            <a:ext cx="2088232" cy="432048"/>
          </a:xfrm>
          <a:prstGeom prst="rect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Fejlesztési és Koordinációs Igazgatóság</a:t>
            </a:r>
            <a:endParaRPr lang="hu-HU" sz="1200" b="1" dirty="0"/>
          </a:p>
        </p:txBody>
      </p:sp>
      <p:cxnSp>
        <p:nvCxnSpPr>
          <p:cNvPr id="58" name="Szögletes összekötő 57"/>
          <p:cNvCxnSpPr/>
          <p:nvPr/>
        </p:nvCxnSpPr>
        <p:spPr>
          <a:xfrm rot="5400000">
            <a:off x="7833362" y="2975951"/>
            <a:ext cx="1398158" cy="1440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zögletes összekötő 58"/>
          <p:cNvCxnSpPr/>
          <p:nvPr/>
        </p:nvCxnSpPr>
        <p:spPr>
          <a:xfrm rot="5400000">
            <a:off x="7833362" y="3522008"/>
            <a:ext cx="1398158" cy="1440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zövegdoboz 60"/>
          <p:cNvSpPr txBox="1"/>
          <p:nvPr/>
        </p:nvSpPr>
        <p:spPr>
          <a:xfrm>
            <a:off x="138797" y="1043444"/>
            <a:ext cx="28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Előtte: 2012. szeptember 30.</a:t>
            </a:r>
            <a:endParaRPr lang="hu-HU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6271439" y="1052736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Utána: 2013. március 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0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+mn-lt"/>
                <a:cs typeface="Times New Roman" pitchFamily="18" charset="0"/>
              </a:rPr>
              <a:t>Az autóbusz ágazat versenyképességének javítása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1596856"/>
            <a:ext cx="4248472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BKV autóbusz-ágazatának teljes szervezeti átalakítása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hu-HU" dirty="0" smtClean="0"/>
              <a:t>Járatkimaradások </a:t>
            </a:r>
            <a:r>
              <a:rPr lang="hu-HU" dirty="0"/>
              <a:t>csökkentésére új motivációs rendszer bevezetése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hu-HU" dirty="0" smtClean="0"/>
              <a:t>Használt </a:t>
            </a:r>
            <a:r>
              <a:rPr lang="hu-HU" dirty="0"/>
              <a:t>járművek beszerzése: </a:t>
            </a:r>
            <a:r>
              <a:rPr lang="hu-HU" dirty="0" smtClean="0"/>
              <a:t>jó </a:t>
            </a:r>
            <a:r>
              <a:rPr lang="hu-HU" dirty="0"/>
              <a:t>állapotú 4-10 éves nyugat-európai járművek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régi járművek felújításának költségéhez hasonló áron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hu-HU" dirty="0" smtClean="0"/>
              <a:t>2014-ig </a:t>
            </a:r>
            <a:r>
              <a:rPr lang="hu-HU" dirty="0"/>
              <a:t>~200 jármű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1268760"/>
            <a:ext cx="381642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Azonnali intézkedések</a:t>
            </a:r>
            <a:endParaRPr lang="hu-HU" sz="2400" b="1" dirty="0"/>
          </a:p>
        </p:txBody>
      </p:sp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663" y="2492896"/>
            <a:ext cx="47968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3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44624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+mn-lt"/>
                <a:cs typeface="Times New Roman" pitchFamily="18" charset="0"/>
              </a:rPr>
              <a:t>Használt autóbuszok után 2014-ben új autóbuszok beszerzése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66" y="3954096"/>
            <a:ext cx="2490836" cy="18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54095"/>
            <a:ext cx="2490838" cy="18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952" y="3954095"/>
            <a:ext cx="2806698" cy="18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211138" y="5805264"/>
            <a:ext cx="263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3 db </a:t>
            </a:r>
            <a:r>
              <a:rPr lang="hu-HU" sz="1600" dirty="0"/>
              <a:t>Solaris Urbino 10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128713" y="5826750"/>
            <a:ext cx="263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37 db Van Hool </a:t>
            </a:r>
            <a:r>
              <a:rPr lang="hu-HU" sz="1600" dirty="0"/>
              <a:t>A330 CNG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202623" y="5805264"/>
            <a:ext cx="263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3+15 db Ikarus V127</a:t>
            </a:r>
            <a:endParaRPr lang="hu-HU" sz="1600" dirty="0"/>
          </a:p>
        </p:txBody>
      </p:sp>
      <p:sp>
        <p:nvSpPr>
          <p:cNvPr id="12" name="Téglalap 11"/>
          <p:cNvSpPr/>
          <p:nvPr/>
        </p:nvSpPr>
        <p:spPr>
          <a:xfrm rot="16200000">
            <a:off x="-148902" y="1556793"/>
            <a:ext cx="122413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rgbClr val="002B7F"/>
                </a:solidFill>
              </a:rPr>
              <a:t>HASZNÁLT BESZERZÉS</a:t>
            </a:r>
            <a:endParaRPr lang="hu-HU" sz="1200" b="1" dirty="0">
              <a:solidFill>
                <a:srgbClr val="002B7F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 rot="16200000">
            <a:off x="-184906" y="2960949"/>
            <a:ext cx="1296145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rgbClr val="002B7F"/>
                </a:solidFill>
              </a:rPr>
              <a:t>ÚJ BESZERZÉS</a:t>
            </a:r>
            <a:endParaRPr lang="hu-HU" sz="1200" b="1" dirty="0">
              <a:solidFill>
                <a:srgbClr val="002B7F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15195" y="1143818"/>
            <a:ext cx="8125207" cy="142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A 157-es járat (II. kerület) vonalára </a:t>
            </a:r>
            <a:r>
              <a:rPr lang="hu-HU" sz="1600" dirty="0" smtClean="0">
                <a:solidFill>
                  <a:schemeClr val="tx1"/>
                </a:solidFill>
              </a:rPr>
              <a:t>3 db </a:t>
            </a:r>
            <a:r>
              <a:rPr lang="hu-HU" sz="1600" dirty="0">
                <a:solidFill>
                  <a:schemeClr val="tx1"/>
                </a:solidFill>
              </a:rPr>
              <a:t>midibusz került beszerzésre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Dijon városából </a:t>
            </a:r>
            <a:r>
              <a:rPr lang="hu-HU" sz="1600" dirty="0" smtClean="0">
                <a:solidFill>
                  <a:schemeClr val="tx1"/>
                </a:solidFill>
              </a:rPr>
              <a:t>37 db </a:t>
            </a:r>
            <a:r>
              <a:rPr lang="hu-HU" sz="1600" dirty="0">
                <a:solidFill>
                  <a:schemeClr val="tx1"/>
                </a:solidFill>
              </a:rPr>
              <a:t>használt </a:t>
            </a:r>
            <a:r>
              <a:rPr lang="hu-HU" sz="1600" dirty="0" smtClean="0">
                <a:solidFill>
                  <a:schemeClr val="tx1"/>
                </a:solidFill>
              </a:rPr>
              <a:t>Van Hool</a:t>
            </a:r>
            <a:r>
              <a:rPr lang="hu-HU" sz="1600" dirty="0">
                <a:solidFill>
                  <a:schemeClr val="tx1"/>
                </a:solidFill>
              </a:rPr>
              <a:t>, sűrített földgáz-üzemű autóbusz került beszerzésre, amelyeket tavasztól fokozatosan állítunk forgalomba a Főváros dél-pesti régiójában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67273" y="2583980"/>
            <a:ext cx="8125207" cy="1277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PKD konstrukció: </a:t>
            </a:r>
            <a:r>
              <a:rPr lang="hu-HU" sz="1600" dirty="0" smtClean="0">
                <a:solidFill>
                  <a:schemeClr val="tx1"/>
                </a:solidFill>
              </a:rPr>
              <a:t>3 db + 500</a:t>
            </a:r>
            <a:r>
              <a:rPr lang="hu-HU" sz="1600" dirty="0">
                <a:solidFill>
                  <a:schemeClr val="tx1"/>
                </a:solidFill>
              </a:rPr>
              <a:t>% új Ikarus busz, a BKV a végszerelő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15 db + 400</a:t>
            </a:r>
            <a:r>
              <a:rPr lang="hu-HU" sz="1600" dirty="0">
                <a:solidFill>
                  <a:schemeClr val="tx1"/>
                </a:solidFill>
              </a:rPr>
              <a:t>% alacsonypadlós új szóló autóbusz beszerzési </a:t>
            </a:r>
            <a:r>
              <a:rPr lang="hu-HU" sz="1600" dirty="0" smtClean="0">
                <a:solidFill>
                  <a:schemeClr val="tx1"/>
                </a:solidFill>
              </a:rPr>
              <a:t>eljárás folyamatban </a:t>
            </a:r>
            <a:r>
              <a:rPr lang="hu-HU" sz="1600" dirty="0">
                <a:solidFill>
                  <a:schemeClr val="tx1"/>
                </a:solidFill>
              </a:rPr>
              <a:t>(dízel / dízel-hibrid / elektromos</a:t>
            </a:r>
            <a:r>
              <a:rPr lang="hu-HU" sz="16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75 db alacsonypadlós új autóbusz biztosítása rendelkezésre tartási szerződés keretében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31349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b="1" dirty="0"/>
              <a:t>A meglévő </a:t>
            </a:r>
            <a:r>
              <a:rPr lang="hu-HU" b="1" dirty="0" smtClean="0"/>
              <a:t>autóbusz állomány felújítása </a:t>
            </a:r>
            <a:r>
              <a:rPr lang="hu-HU" b="1" dirty="0"/>
              <a:t>I.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26054" y="1372395"/>
            <a:ext cx="2689592" cy="6884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rgbClr val="002B7F"/>
                </a:solidFill>
              </a:rPr>
              <a:t>ESZTÉTIKAI ÉS GÉPÉSZETI BUSZFELÚJÍTÁSOK I.</a:t>
            </a:r>
            <a:endParaRPr lang="hu-HU" sz="1200" b="1" dirty="0">
              <a:solidFill>
                <a:srgbClr val="002B7F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07504" y="2276872"/>
            <a:ext cx="2708142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b="1" dirty="0" smtClean="0">
                <a:solidFill>
                  <a:schemeClr val="tx1"/>
                </a:solidFill>
              </a:rPr>
              <a:t>Célok: </a:t>
            </a:r>
            <a:r>
              <a:rPr lang="hu-HU" sz="1600" dirty="0" smtClean="0">
                <a:solidFill>
                  <a:schemeClr val="tx1"/>
                </a:solidFill>
              </a:rPr>
              <a:t>üzembiztonság növelése, károsanyag-kibocsátás csökkentése, utaskomfort növelése (alacsonypadlósítás, egységes arculat, klimatizálás, utastér-korszerűsítés)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b="1" dirty="0" smtClean="0">
                <a:solidFill>
                  <a:schemeClr val="tx1"/>
                </a:solidFill>
              </a:rPr>
              <a:t>IKARUS 412 </a:t>
            </a:r>
            <a:r>
              <a:rPr lang="hu-HU" sz="1600" dirty="0" smtClean="0">
                <a:solidFill>
                  <a:schemeClr val="tx1"/>
                </a:solidFill>
              </a:rPr>
              <a:t>vázcserés felújítás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600" b="1" dirty="0" smtClean="0">
                <a:solidFill>
                  <a:schemeClr val="tx1"/>
                </a:solidFill>
              </a:rPr>
              <a:t>IKARUS 412T, 435T </a:t>
            </a:r>
            <a:r>
              <a:rPr lang="hu-HU" sz="1600" dirty="0" smtClean="0">
                <a:solidFill>
                  <a:schemeClr val="tx1"/>
                </a:solidFill>
              </a:rPr>
              <a:t>felújítás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770" y="3573016"/>
            <a:ext cx="2997464" cy="2036524"/>
          </a:xfrm>
          <a:prstGeom prst="rect">
            <a:avLst/>
          </a:prstGeom>
          <a:noFill/>
          <a:ln>
            <a:noFill/>
          </a:ln>
          <a:effectLst>
            <a:outerShdw blurRad="139700" dist="635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351" y="3501008"/>
            <a:ext cx="2793511" cy="206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681" y="1146258"/>
            <a:ext cx="2680181" cy="195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658" y="1198134"/>
            <a:ext cx="3033688" cy="158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efelé nyíl 21"/>
          <p:cNvSpPr/>
          <p:nvPr/>
        </p:nvSpPr>
        <p:spPr>
          <a:xfrm>
            <a:off x="4071466" y="2852936"/>
            <a:ext cx="648072" cy="6480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086349" y="5661248"/>
            <a:ext cx="263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Felújított IKARUS 412</a:t>
            </a:r>
            <a:endParaRPr lang="hu-HU" sz="16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260351" y="5610726"/>
            <a:ext cx="263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Felújított IKARUS 435T</a:t>
            </a:r>
            <a:endParaRPr lang="hu-HU" sz="16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373681" y="3105106"/>
            <a:ext cx="263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Felújított IKARUS 412T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2614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31349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b="1" dirty="0"/>
              <a:t>A meglévő </a:t>
            </a:r>
            <a:r>
              <a:rPr lang="hu-HU" b="1" dirty="0" smtClean="0"/>
              <a:t>autóbusz állomány felújítása II.</a:t>
            </a:r>
            <a:endParaRPr lang="hu-HU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" y="3861048"/>
            <a:ext cx="291832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143222" y="1556792"/>
            <a:ext cx="313263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500" b="1" dirty="0" smtClean="0">
                <a:solidFill>
                  <a:schemeClr val="tx1"/>
                </a:solidFill>
              </a:rPr>
              <a:t>Van </a:t>
            </a:r>
            <a:r>
              <a:rPr lang="hu-HU" sz="1500" b="1" dirty="0">
                <a:solidFill>
                  <a:schemeClr val="tx1"/>
                </a:solidFill>
              </a:rPr>
              <a:t>Hool AG318 </a:t>
            </a:r>
            <a:r>
              <a:rPr lang="hu-HU" sz="1500" dirty="0">
                <a:solidFill>
                  <a:schemeClr val="tx1"/>
                </a:solidFill>
              </a:rPr>
              <a:t>arculati </a:t>
            </a:r>
            <a:r>
              <a:rPr lang="hu-HU" sz="1500" dirty="0" smtClean="0">
                <a:solidFill>
                  <a:schemeClr val="tx1"/>
                </a:solidFill>
              </a:rPr>
              <a:t>felújítás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500" b="1" dirty="0">
                <a:solidFill>
                  <a:schemeClr val="tx1"/>
                </a:solidFill>
              </a:rPr>
              <a:t>IKARUS 260 </a:t>
            </a:r>
            <a:r>
              <a:rPr lang="hu-HU" sz="1500" dirty="0">
                <a:solidFill>
                  <a:schemeClr val="tx1"/>
                </a:solidFill>
              </a:rPr>
              <a:t>részleges </a:t>
            </a:r>
            <a:r>
              <a:rPr lang="hu-HU" sz="1500" dirty="0" smtClean="0">
                <a:solidFill>
                  <a:schemeClr val="tx1"/>
                </a:solidFill>
              </a:rPr>
              <a:t>alacsonypadlósítás (prototípus)</a:t>
            </a:r>
            <a:endParaRPr lang="hu-HU" sz="15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500" b="1" dirty="0">
                <a:solidFill>
                  <a:schemeClr val="tx1"/>
                </a:solidFill>
              </a:rPr>
              <a:t>IKARUS 405 </a:t>
            </a:r>
            <a:r>
              <a:rPr lang="hu-HU" sz="1500" dirty="0" smtClean="0">
                <a:solidFill>
                  <a:schemeClr val="tx1"/>
                </a:solidFill>
              </a:rPr>
              <a:t>alacsonypadlósítás (prototípus)</a:t>
            </a:r>
            <a:endParaRPr lang="hu-HU" sz="1500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254" y="3861048"/>
            <a:ext cx="296992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2868" y="3861048"/>
            <a:ext cx="28536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523" y="1301400"/>
            <a:ext cx="2839973" cy="21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300387"/>
            <a:ext cx="3162082" cy="21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églalap 29"/>
          <p:cNvSpPr/>
          <p:nvPr/>
        </p:nvSpPr>
        <p:spPr>
          <a:xfrm>
            <a:off x="226224" y="1268760"/>
            <a:ext cx="2689592" cy="6884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rgbClr val="002B7F"/>
                </a:solidFill>
              </a:rPr>
              <a:t>ESZTÉTIKAI ÉS GÉPÉSZETI BUSZFELÚJÍTÁSOK II.</a:t>
            </a:r>
            <a:endParaRPr lang="hu-HU" sz="1200" b="1" dirty="0">
              <a:solidFill>
                <a:srgbClr val="002B7F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37781" y="5754742"/>
            <a:ext cx="2918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Van Hool AG318 új arculattal</a:t>
            </a:r>
            <a:endParaRPr lang="hu-HU" sz="16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635896" y="5754742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Részlegesen alacsonypadlós IKARUS 260</a:t>
            </a:r>
            <a:endParaRPr lang="hu-HU" sz="16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3419872" y="3378478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Alacsonypadlós IKARUS 405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149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+mn-lt"/>
                <a:cs typeface="Times New Roman" pitchFamily="18" charset="0"/>
              </a:rPr>
              <a:t>Szolgáltatási </a:t>
            </a:r>
            <a:r>
              <a:rPr lang="hu-HU" b="1" dirty="0">
                <a:latin typeface="+mn-lt"/>
                <a:cs typeface="Times New Roman" pitchFamily="18" charset="0"/>
              </a:rPr>
              <a:t>s</a:t>
            </a:r>
            <a:r>
              <a:rPr lang="hu-HU" b="1" dirty="0" smtClean="0">
                <a:latin typeface="+mn-lt"/>
                <a:cs typeface="Times New Roman" pitchFamily="18" charset="0"/>
              </a:rPr>
              <a:t>zínvonal növelés 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57272397"/>
              </p:ext>
            </p:extLst>
          </p:nvPr>
        </p:nvGraphicFramePr>
        <p:xfrm>
          <a:off x="683568" y="1268760"/>
          <a:ext cx="7272808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églalap 9"/>
          <p:cNvSpPr/>
          <p:nvPr/>
        </p:nvSpPr>
        <p:spPr>
          <a:xfrm>
            <a:off x="359532" y="4797152"/>
            <a:ext cx="8424936" cy="1080120"/>
          </a:xfrm>
          <a:prstGeom prst="rect">
            <a:avLst/>
          </a:prstGeom>
          <a:noFill/>
          <a:ln w="50800" cmpd="thickThin">
            <a:solidFill>
              <a:srgbClr val="00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b="1" dirty="0">
                <a:solidFill>
                  <a:srgbClr val="002B7F"/>
                </a:solidFill>
              </a:rPr>
              <a:t>2013-ban </a:t>
            </a:r>
            <a:r>
              <a:rPr lang="hu-HU" sz="1400" b="1" dirty="0" smtClean="0">
                <a:solidFill>
                  <a:srgbClr val="002B7F"/>
                </a:solidFill>
              </a:rPr>
              <a:t>a trolibuszon kívül minden </a:t>
            </a:r>
            <a:r>
              <a:rPr lang="hu-HU" sz="1400" b="1" dirty="0">
                <a:solidFill>
                  <a:srgbClr val="002B7F"/>
                </a:solidFill>
              </a:rPr>
              <a:t>ágazatban 1% alatt volt a </a:t>
            </a:r>
            <a:r>
              <a:rPr lang="hu-HU" sz="1400" b="1" dirty="0" smtClean="0">
                <a:solidFill>
                  <a:srgbClr val="002B7F"/>
                </a:solidFill>
              </a:rPr>
              <a:t>műszaki okú menetkimaradás</a:t>
            </a:r>
          </a:p>
          <a:p>
            <a:pPr marL="285750" indent="-285750" algn="ctr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b="1" dirty="0" smtClean="0">
                <a:solidFill>
                  <a:srgbClr val="002B7F"/>
                </a:solidFill>
              </a:rPr>
              <a:t>A vasúti ágazatoknál kismértékű emelkedés látszik</a:t>
            </a:r>
          </a:p>
          <a:p>
            <a:pPr marL="285750" indent="-285750" algn="ctr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b="1" dirty="0" smtClean="0">
                <a:solidFill>
                  <a:srgbClr val="002B7F"/>
                </a:solidFill>
              </a:rPr>
              <a:t>Az autóbusz-ágazatban rendkívül nagymértékű javulás látható – részben a legrosszabb állapotú járművek leselejtezése miatt, részben az erre a célra fordított címzett források miatt</a:t>
            </a:r>
          </a:p>
        </p:txBody>
      </p:sp>
      <p:cxnSp>
        <p:nvCxnSpPr>
          <p:cNvPr id="11" name="Egyenes összekötő 10"/>
          <p:cNvCxnSpPr/>
          <p:nvPr/>
        </p:nvCxnSpPr>
        <p:spPr>
          <a:xfrm>
            <a:off x="1629197" y="3798565"/>
            <a:ext cx="576064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4303" y="1311109"/>
            <a:ext cx="5083811" cy="4488830"/>
            <a:chOff x="1227" y="1875"/>
            <a:chExt cx="4673" cy="42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27" y="1875"/>
              <a:ext cx="4673" cy="4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hu-HU" dirty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82" y="1898"/>
              <a:ext cx="429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spcBef>
                  <a:spcPct val="80000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hu-HU" sz="2000" dirty="0" smtClean="0">
                  <a:cs typeface="Times New Roman" panose="02020603050405020304" pitchFamily="18" charset="0"/>
                </a:rPr>
                <a:t>Tulajdonos: Budapest Főváros (100%)</a:t>
              </a:r>
            </a:p>
            <a:p>
              <a:pPr marL="342900" indent="-342900">
                <a:spcBef>
                  <a:spcPct val="80000"/>
                </a:spcBef>
                <a:buClr>
                  <a:schemeClr val="tx2"/>
                </a:buClr>
                <a:buSzPct val="100000"/>
                <a:buFont typeface="Arial" pitchFamily="34" charset="0"/>
                <a:buChar char="•"/>
              </a:pPr>
              <a:r>
                <a:rPr lang="hu-HU" sz="2000" dirty="0" smtClean="0">
                  <a:cs typeface="Times New Roman" panose="02020603050405020304" pitchFamily="18" charset="0"/>
                </a:rPr>
                <a:t>Személyszállítási közszolgáltatási tevékenység Budapesten</a:t>
              </a:r>
              <a:r>
                <a:rPr lang="hu-HU" sz="2000" u="none" dirty="0" smtClean="0">
                  <a:cs typeface="Times New Roman" panose="02020603050405020304" pitchFamily="18" charset="0"/>
                </a:rPr>
                <a:t>:</a:t>
              </a:r>
            </a:p>
            <a:p>
              <a:pPr marL="800100" lvl="1" indent="-342900">
                <a:spcBef>
                  <a:spcPts val="12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Ø"/>
              </a:pPr>
              <a:r>
                <a:rPr lang="hu-HU" sz="2000" dirty="0" smtClean="0">
                  <a:cs typeface="Times New Roman" panose="02020603050405020304" pitchFamily="18" charset="0"/>
                </a:rPr>
                <a:t>villamos, fogaskerekű vasút, metró, HÉV, autóbusz, trolibusz, különjárati, sikló, libegő, hajó ágazatok</a:t>
              </a:r>
            </a:p>
            <a:p>
              <a:pPr marL="800100" lvl="1" indent="-342900">
                <a:spcBef>
                  <a:spcPts val="12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Ø"/>
              </a:pPr>
              <a:r>
                <a:rPr lang="hu-HU" sz="2000" u="none" dirty="0" smtClean="0">
                  <a:cs typeface="Times New Roman" panose="02020603050405020304" pitchFamily="18" charset="0"/>
                </a:rPr>
                <a:t>1 350 millió utas / év, </a:t>
              </a:r>
            </a:p>
            <a:p>
              <a:pPr marL="800100" lvl="1" indent="-342900">
                <a:spcBef>
                  <a:spcPts val="12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Ø"/>
              </a:pPr>
              <a:r>
                <a:rPr lang="hu-HU" sz="2000" u="none" dirty="0" smtClean="0">
                  <a:cs typeface="Times New Roman" panose="02020603050405020304" pitchFamily="18" charset="0"/>
                </a:rPr>
                <a:t>5 020 millió utaskilométer</a:t>
              </a:r>
            </a:p>
            <a:p>
              <a:pPr marL="800100" lvl="1" indent="-342900">
                <a:spcBef>
                  <a:spcPts val="12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Ø"/>
              </a:pPr>
              <a:r>
                <a:rPr lang="hu-HU" sz="2000" dirty="0" smtClean="0">
                  <a:cs typeface="Times New Roman" panose="02020603050405020304" pitchFamily="18" charset="0"/>
                </a:rPr>
                <a:t>~ 2700 db jármű, </a:t>
              </a:r>
            </a:p>
            <a:p>
              <a:pPr marL="800100" lvl="1" indent="-342900">
                <a:spcBef>
                  <a:spcPts val="12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Ø"/>
              </a:pPr>
              <a:r>
                <a:rPr lang="hu-HU" sz="2000" dirty="0" smtClean="0">
                  <a:cs typeface="Times New Roman" panose="02020603050405020304" pitchFamily="18" charset="0"/>
                </a:rPr>
                <a:t>10 932 fő teljes munkaidős létszám</a:t>
              </a:r>
              <a:r>
                <a:rPr lang="hu-HU" sz="2000" u="none" dirty="0" smtClean="0">
                  <a:cs typeface="Times New Roman" panose="02020603050405020304" pitchFamily="18" charset="0"/>
                </a:rPr>
                <a:t> </a:t>
              </a:r>
              <a:endParaRPr lang="hu-HU" sz="2000" u="none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 u="none" dirty="0" smtClean="0">
                <a:latin typeface="+mn-lt"/>
                <a:cs typeface="Times New Roman" pitchFamily="18" charset="0"/>
              </a:rPr>
              <a:t>A BKV Zrt. bemutatása</a:t>
            </a:r>
            <a:endParaRPr lang="hu-HU" b="1" u="none" dirty="0">
              <a:latin typeface="+mn-lt"/>
              <a:cs typeface="Times New Roman" pitchFamily="18" charset="0"/>
            </a:endParaRPr>
          </a:p>
        </p:txBody>
      </p:sp>
      <p:pic>
        <p:nvPicPr>
          <p:cNvPr id="26" name="Picture 10" descr="alsto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03946"/>
            <a:ext cx="3520270" cy="25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4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+mn-lt"/>
                <a:cs typeface="Times New Roman" pitchFamily="18" charset="0"/>
              </a:rPr>
              <a:t>Hatékonyság javítás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80477"/>
            <a:ext cx="7416824" cy="472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44624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+mn-lt"/>
                <a:cs typeface="Times New Roman" pitchFamily="18" charset="0"/>
              </a:rPr>
              <a:t>A</a:t>
            </a:r>
            <a:r>
              <a:rPr lang="hu-HU" b="1" dirty="0" smtClean="0">
                <a:latin typeface="+mn-lt"/>
                <a:cs typeface="Times New Roman" pitchFamily="18" charset="0"/>
              </a:rPr>
              <a:t> folyó működési kiadások finanszírozása és az üzemi </a:t>
            </a:r>
            <a:r>
              <a:rPr lang="hu-HU" b="1" dirty="0">
                <a:latin typeface="+mn-lt"/>
                <a:cs typeface="Times New Roman" pitchFamily="18" charset="0"/>
              </a:rPr>
              <a:t>eredmény </a:t>
            </a:r>
            <a:r>
              <a:rPr lang="hu-HU" b="1" dirty="0" smtClean="0">
                <a:latin typeface="+mn-lt"/>
                <a:cs typeface="Times New Roman" pitchFamily="18" charset="0"/>
              </a:rPr>
              <a:t>alakulása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1379478"/>
              </p:ext>
            </p:extLst>
          </p:nvPr>
        </p:nvGraphicFramePr>
        <p:xfrm>
          <a:off x="354553" y="1186879"/>
          <a:ext cx="42691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07504" y="103299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Milliárd Ft</a:t>
            </a:r>
            <a:endParaRPr lang="hu-HU" sz="14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702819"/>
              </p:ext>
            </p:extLst>
          </p:nvPr>
        </p:nvGraphicFramePr>
        <p:xfrm>
          <a:off x="4785665" y="1271039"/>
          <a:ext cx="439160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4752399" y="103299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Milliárd Ft</a:t>
            </a:r>
            <a:endParaRPr lang="hu-HU" sz="1400" b="1" dirty="0"/>
          </a:p>
        </p:txBody>
      </p:sp>
      <p:sp>
        <p:nvSpPr>
          <p:cNvPr id="9" name="Téglalap 8"/>
          <p:cNvSpPr/>
          <p:nvPr/>
        </p:nvSpPr>
        <p:spPr>
          <a:xfrm>
            <a:off x="359532" y="5301208"/>
            <a:ext cx="8424936" cy="576064"/>
          </a:xfrm>
          <a:prstGeom prst="rect">
            <a:avLst/>
          </a:prstGeom>
          <a:noFill/>
          <a:ln w="50800" cmpd="thickThin">
            <a:solidFill>
              <a:srgbClr val="00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B7F"/>
                </a:solidFill>
              </a:rPr>
              <a:t>A BKV Zrt. az elmúlt négy évet üzemi szinten nyereséggel zárta. </a:t>
            </a:r>
            <a:endParaRPr lang="hu-HU" b="1" dirty="0">
              <a:solidFill>
                <a:srgbClr val="00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34637"/>
              </p:ext>
            </p:extLst>
          </p:nvPr>
        </p:nvGraphicFramePr>
        <p:xfrm>
          <a:off x="620852" y="1837850"/>
          <a:ext cx="3735124" cy="299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41484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+mn-lt"/>
                <a:cs typeface="Times New Roman" pitchFamily="18" charset="0"/>
              </a:rPr>
              <a:t>A</a:t>
            </a:r>
            <a:r>
              <a:rPr lang="hu-HU" b="1" dirty="0" smtClean="0">
                <a:latin typeface="+mn-lt"/>
                <a:cs typeface="Times New Roman" pitchFamily="18" charset="0"/>
              </a:rPr>
              <a:t> BKV Zrt. </a:t>
            </a:r>
            <a:r>
              <a:rPr lang="hu-HU" b="1" dirty="0">
                <a:latin typeface="+mn-lt"/>
                <a:cs typeface="Times New Roman" pitchFamily="18" charset="0"/>
              </a:rPr>
              <a:t>a</a:t>
            </a:r>
            <a:r>
              <a:rPr lang="hu-HU" b="1" dirty="0" smtClean="0">
                <a:latin typeface="+mn-lt"/>
                <a:cs typeface="Times New Roman" pitchFamily="18" charset="0"/>
              </a:rPr>
              <a:t>dósságállománya csökkent, azonban…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23752" y="1124744"/>
            <a:ext cx="4032000" cy="504056"/>
            <a:chOff x="395536" y="908720"/>
            <a:chExt cx="3744416" cy="504056"/>
          </a:xfrm>
        </p:grpSpPr>
        <p:cxnSp>
          <p:nvCxnSpPr>
            <p:cNvPr id="12" name="Egyenes összekötő 11"/>
            <p:cNvCxnSpPr/>
            <p:nvPr/>
          </p:nvCxnSpPr>
          <p:spPr>
            <a:xfrm>
              <a:off x="395536" y="1412776"/>
              <a:ext cx="3744416" cy="0"/>
            </a:xfrm>
            <a:prstGeom prst="line">
              <a:avLst/>
            </a:prstGeom>
            <a:ln w="19050">
              <a:solidFill>
                <a:srgbClr val="002B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églalap 12"/>
            <p:cNvSpPr/>
            <p:nvPr/>
          </p:nvSpPr>
          <p:spPr>
            <a:xfrm>
              <a:off x="395536" y="908720"/>
              <a:ext cx="374441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smtClean="0">
                  <a:solidFill>
                    <a:schemeClr val="tx1"/>
                  </a:solidFill>
                </a:rPr>
                <a:t>Az adósságállomány csökkent az elmúlt években…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4788248" y="1124744"/>
            <a:ext cx="4032000" cy="504056"/>
            <a:chOff x="395536" y="908720"/>
            <a:chExt cx="3744416" cy="504056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395536" y="1412776"/>
              <a:ext cx="3744416" cy="0"/>
            </a:xfrm>
            <a:prstGeom prst="line">
              <a:avLst/>
            </a:prstGeom>
            <a:ln w="19050">
              <a:solidFill>
                <a:srgbClr val="002B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églalap 15"/>
            <p:cNvSpPr/>
            <p:nvPr/>
          </p:nvSpPr>
          <p:spPr>
            <a:xfrm>
              <a:off x="395536" y="908720"/>
              <a:ext cx="374441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smtClean="0">
                  <a:solidFill>
                    <a:schemeClr val="tx1"/>
                  </a:solidFill>
                </a:rPr>
                <a:t>...ehhez azonban a saját beruházások alacsony szintje párosult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Jobbra nyíl 16"/>
          <p:cNvSpPr/>
          <p:nvPr/>
        </p:nvSpPr>
        <p:spPr>
          <a:xfrm rot="1109190">
            <a:off x="3244785" y="1982318"/>
            <a:ext cx="1008112" cy="360040"/>
          </a:xfrm>
          <a:prstGeom prst="rightArrow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51520" y="1700808"/>
            <a:ext cx="369332" cy="10690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1200" b="1" dirty="0" smtClean="0"/>
              <a:t>Milliárd Ft</a:t>
            </a:r>
            <a:endParaRPr lang="hu-HU" sz="1200" b="1" dirty="0"/>
          </a:p>
        </p:txBody>
      </p:sp>
      <p:sp>
        <p:nvSpPr>
          <p:cNvPr id="19" name="Téglalap 18"/>
          <p:cNvSpPr/>
          <p:nvPr/>
        </p:nvSpPr>
        <p:spPr>
          <a:xfrm>
            <a:off x="305526" y="4941168"/>
            <a:ext cx="8532948" cy="936104"/>
          </a:xfrm>
          <a:prstGeom prst="rect">
            <a:avLst/>
          </a:prstGeom>
          <a:noFill/>
          <a:ln w="50800" cmpd="thickThin">
            <a:solidFill>
              <a:srgbClr val="00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rgbClr val="002B7F"/>
                </a:solidFill>
              </a:rPr>
              <a:t>Az eladósodottság miatti „hitelstop” és a rendelkezésre álló szűkös források csak alacsony saját beruházási szintet tesznek lehetővé (az EU-forrásokból történő beruházásokat a BKK koordinálja). </a:t>
            </a:r>
          </a:p>
          <a:p>
            <a:pPr algn="ctr"/>
            <a:r>
              <a:rPr lang="hu-HU" sz="1400" b="1" dirty="0" smtClean="0">
                <a:solidFill>
                  <a:srgbClr val="002B7F"/>
                </a:solidFill>
              </a:rPr>
              <a:t>Az amortizációnál lényegesen magasabb műszakilag indokolt beruházási szinttől való elmaradás pedig éves szinten is tízmilliárdos nagyságrendű.</a:t>
            </a:r>
            <a:endParaRPr lang="hu-HU" sz="1400" b="1" dirty="0">
              <a:solidFill>
                <a:srgbClr val="002B7F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93055601"/>
              </p:ext>
            </p:extLst>
          </p:nvPr>
        </p:nvGraphicFramePr>
        <p:xfrm>
          <a:off x="5117334" y="1831780"/>
          <a:ext cx="3373828" cy="299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Szövegdoboz 20"/>
          <p:cNvSpPr txBox="1"/>
          <p:nvPr/>
        </p:nvSpPr>
        <p:spPr>
          <a:xfrm>
            <a:off x="4644008" y="1700808"/>
            <a:ext cx="369332" cy="10690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1200" b="1" dirty="0" smtClean="0"/>
              <a:t>Milliárd Ft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8777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b="1" dirty="0" smtClean="0">
                <a:latin typeface="+mn-lt"/>
                <a:cs typeface="Times New Roman" pitchFamily="18" charset="0"/>
              </a:rPr>
              <a:t>Hírünk a világban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67544" y="142305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Rangos építészeti díjat ítélt oda a budapesti 4-es metró Gellért </a:t>
            </a:r>
            <a:r>
              <a:rPr lang="hu-HU" sz="1600" dirty="0" smtClean="0"/>
              <a:t>téri, illetve Fővám </a:t>
            </a:r>
            <a:r>
              <a:rPr lang="hu-HU" sz="1600" dirty="0"/>
              <a:t>téri</a:t>
            </a:r>
            <a:r>
              <a:rPr lang="hu-HU" sz="1600" dirty="0" smtClean="0"/>
              <a:t> állomásának </a:t>
            </a:r>
            <a:r>
              <a:rPr lang="hu-HU" sz="1600" dirty="0"/>
              <a:t>az </a:t>
            </a:r>
            <a:r>
              <a:rPr lang="hu-HU" sz="1600" b="1" dirty="0" err="1"/>
              <a:t>Architizer</a:t>
            </a:r>
            <a:r>
              <a:rPr lang="hu-HU" sz="1600" b="1" dirty="0"/>
              <a:t> A+ </a:t>
            </a:r>
            <a:r>
              <a:rPr lang="hu-HU" sz="1600" b="1" dirty="0" err="1"/>
              <a:t>Awards</a:t>
            </a:r>
            <a:r>
              <a:rPr lang="hu-HU" sz="1600" dirty="0"/>
              <a:t>.</a:t>
            </a:r>
          </a:p>
        </p:txBody>
      </p:sp>
      <p:pic>
        <p:nvPicPr>
          <p:cNvPr id="1026" name="Picture 2" descr="D:\Users\kissb1\Documents\urbania\matrica urbánia Folder\Links\DSC_7294_27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20330"/>
            <a:ext cx="4413678" cy="29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kissb1\Documents\urbania\matrica urbánia Folder\Links\DSC_0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06373"/>
            <a:ext cx="3149313" cy="47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763666" cy="324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6848550" y="692696"/>
            <a:ext cx="1853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/>
              <a:t>A 2-es villamos </a:t>
            </a:r>
            <a:r>
              <a:rPr lang="hu-HU" sz="1600" dirty="0"/>
              <a:t>a világ legszebb </a:t>
            </a:r>
            <a:endParaRPr lang="hu-HU" sz="1600" dirty="0" smtClean="0"/>
          </a:p>
          <a:p>
            <a:r>
              <a:rPr lang="hu-HU" sz="1600" dirty="0" smtClean="0"/>
              <a:t>10 </a:t>
            </a:r>
            <a:r>
              <a:rPr lang="hu-HU" sz="1600" dirty="0" err="1"/>
              <a:t>villamosvonala</a:t>
            </a:r>
            <a:r>
              <a:rPr lang="hu-HU" sz="1600" dirty="0"/>
              <a:t> </a:t>
            </a:r>
            <a:r>
              <a:rPr lang="hu-HU" sz="1600" dirty="0" smtClean="0"/>
              <a:t>között.</a:t>
            </a:r>
            <a:endParaRPr lang="hu-HU" sz="1600" dirty="0"/>
          </a:p>
        </p:txBody>
      </p:sp>
      <p:pic>
        <p:nvPicPr>
          <p:cNvPr id="3" name="Picture 2" descr="http://kanadavilaga.com/wp-content/uploads/by_glenn_mor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658" y="1977358"/>
            <a:ext cx="4953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4283968" y="501317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/>
              <a:t>A </a:t>
            </a:r>
            <a:r>
              <a:rPr lang="hu-HU" sz="1600" b="1" dirty="0" smtClean="0"/>
              <a:t>Budavári Sikló </a:t>
            </a:r>
            <a:r>
              <a:rPr lang="hu-HU" sz="1600" dirty="0"/>
              <a:t>és a </a:t>
            </a:r>
            <a:r>
              <a:rPr lang="hu-HU" sz="1600" b="1" dirty="0"/>
              <a:t>2-es villamos vonal </a:t>
            </a:r>
            <a:r>
              <a:rPr lang="hu-HU" sz="1600" dirty="0"/>
              <a:t>(1987 óta), valamint a </a:t>
            </a:r>
            <a:r>
              <a:rPr lang="hu-HU" sz="1600" b="1" dirty="0" smtClean="0"/>
              <a:t>Millenniumi </a:t>
            </a:r>
            <a:r>
              <a:rPr lang="hu-HU" sz="1600" b="1" dirty="0"/>
              <a:t>Földalatti Vasút </a:t>
            </a:r>
            <a:r>
              <a:rPr lang="hu-HU" sz="1600" dirty="0"/>
              <a:t>(2002 óta) az UNESCO Világörökség </a:t>
            </a:r>
            <a:r>
              <a:rPr lang="hu-HU" sz="1600" dirty="0" smtClean="0"/>
              <a:t>része.</a:t>
            </a:r>
            <a:endParaRPr lang="hu-H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855200"/>
            <a:ext cx="2628844" cy="31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840" y="2484185"/>
            <a:ext cx="4722793" cy="314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8536" y="4293096"/>
            <a:ext cx="352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/>
              <a:t>A Deák téri Földalatti Vasúti múzeum </a:t>
            </a:r>
            <a:r>
              <a:rPr lang="hu-HU" sz="1600" dirty="0"/>
              <a:t>megkapta a </a:t>
            </a:r>
            <a:r>
              <a:rPr lang="hu-HU" sz="1600" dirty="0" err="1"/>
              <a:t>Tripadvisor</a:t>
            </a:r>
            <a:r>
              <a:rPr lang="hu-HU" sz="1600" dirty="0"/>
              <a:t> nemzetközi utazási portál ajánló matricáját </a:t>
            </a:r>
          </a:p>
        </p:txBody>
      </p:sp>
      <p:sp>
        <p:nvSpPr>
          <p:cNvPr id="10" name="Téglalap 9"/>
          <p:cNvSpPr/>
          <p:nvPr/>
        </p:nvSpPr>
        <p:spPr>
          <a:xfrm>
            <a:off x="6100391" y="1768460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err="1"/>
              <a:t>Fényvillamos</a:t>
            </a:r>
            <a:r>
              <a:rPr lang="hu-HU" sz="1600" dirty="0"/>
              <a:t> külföldről is sokan érkeznek megtekinteni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703227" cy="35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9160"/>
            <a:ext cx="2658151" cy="12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>
                <a:latin typeface="+mn-lt"/>
                <a:cs typeface="Times New Roman" pitchFamily="18" charset="0"/>
              </a:rPr>
              <a:t> A BKV egy „Energiatudatos Vállalat”</a:t>
            </a:r>
            <a:endParaRPr lang="hu-HU" b="1" u="none" dirty="0">
              <a:latin typeface="+mn-lt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11163" y="1196753"/>
            <a:ext cx="4320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/>
              <a:t>Pályáztunk a Virtuális Erőmű program által indított </a:t>
            </a:r>
            <a:r>
              <a:rPr lang="hu-HU" sz="1600" dirty="0"/>
              <a:t>„Energiatudatos Vállalat” </a:t>
            </a:r>
            <a:r>
              <a:rPr lang="hu-HU" sz="1600" dirty="0" smtClean="0"/>
              <a:t>címre, </a:t>
            </a:r>
            <a:r>
              <a:rPr lang="hu-HU" sz="1600" dirty="0"/>
              <a:t>amely feltételeinek </a:t>
            </a:r>
            <a:r>
              <a:rPr lang="hu-HU" sz="1600" dirty="0" smtClean="0"/>
              <a:t>a </a:t>
            </a:r>
            <a:r>
              <a:rPr lang="hu-HU" sz="1600" dirty="0"/>
              <a:t>BKV Zrt. már ma is </a:t>
            </a:r>
            <a:r>
              <a:rPr lang="hu-HU" sz="1600" dirty="0" smtClean="0"/>
              <a:t>megfelel. 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2015-ben az </a:t>
            </a:r>
            <a:r>
              <a:rPr lang="hu-HU" sz="1600" dirty="0" err="1" smtClean="0"/>
              <a:t>Energiahatékony</a:t>
            </a:r>
            <a:r>
              <a:rPr lang="hu-HU" sz="1600" dirty="0" smtClean="0"/>
              <a:t> Vállalat cím megszerzése a cél.</a:t>
            </a:r>
            <a:endParaRPr lang="hu-H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03" y="3356992"/>
            <a:ext cx="2507332" cy="250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142429" cy="471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b="1" dirty="0">
                <a:latin typeface="+mn-lt"/>
                <a:cs typeface="Times New Roman" pitchFamily="18" charset="0"/>
              </a:rPr>
              <a:t>Társadalmi felelősségvállalás </a:t>
            </a:r>
            <a:r>
              <a:rPr lang="hu-HU" b="1" dirty="0" smtClean="0">
                <a:latin typeface="+mn-lt"/>
                <a:cs typeface="Times New Roman" pitchFamily="18" charset="0"/>
              </a:rPr>
              <a:t>(CSR)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67544" y="1423056"/>
            <a:ext cx="4968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/>
              <a:t>A BKV  a lehetőségeihez képest csatlakozik a társadalmilag hasznos kezdeményezésekhez</a:t>
            </a:r>
            <a:r>
              <a:rPr lang="hu-HU" sz="1400" b="1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/>
              <a:t>Futottunk </a:t>
            </a:r>
            <a:r>
              <a:rPr lang="hu-HU" sz="1400" dirty="0"/>
              <a:t>a Mosoly </a:t>
            </a:r>
            <a:r>
              <a:rPr lang="hu-HU" sz="1400" dirty="0" smtClean="0"/>
              <a:t>Váltóban </a:t>
            </a:r>
            <a:r>
              <a:rPr lang="hu-HU" sz="1400" dirty="0"/>
              <a:t>– A Mosoly </a:t>
            </a:r>
            <a:r>
              <a:rPr lang="hu-HU" sz="1400" dirty="0" smtClean="0"/>
              <a:t>Alapítvány </a:t>
            </a:r>
            <a:r>
              <a:rPr lang="hu-HU" sz="1400" dirty="0"/>
              <a:t>célja, hogy ingyenes terápiás </a:t>
            </a:r>
            <a:r>
              <a:rPr lang="hu-HU" sz="1400" dirty="0" smtClean="0"/>
              <a:t>szolgáltatásokkal </a:t>
            </a:r>
            <a:r>
              <a:rPr lang="hu-HU" sz="1400" dirty="0"/>
              <a:t>és </a:t>
            </a:r>
            <a:r>
              <a:rPr lang="hu-HU" sz="1400" dirty="0" smtClean="0"/>
              <a:t>élményprogramokkal </a:t>
            </a:r>
            <a:r>
              <a:rPr lang="hu-HU" sz="1400" dirty="0"/>
              <a:t>segítse a beteg és lelki traumát átélt gyerekek gyógyulását.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/>
              <a:t>A gyerekekkel való törődés kifejezéseként minden évben Gyereknapot szervezünk színes </a:t>
            </a:r>
            <a:r>
              <a:rPr lang="hu-HU" sz="1400" dirty="0" smtClean="0"/>
              <a:t>programokkal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/>
              <a:t>Mexikói </a:t>
            </a:r>
            <a:r>
              <a:rPr lang="hu-HU" sz="1400" dirty="0"/>
              <a:t>festménnyel szépült a Keleti pályaudvar </a:t>
            </a:r>
            <a:r>
              <a:rPr lang="hu-HU" sz="1400" dirty="0" smtClean="0"/>
              <a:t>metróállomás.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/>
              <a:t>A </a:t>
            </a:r>
            <a:r>
              <a:rPr lang="hu-HU" sz="1400" dirty="0"/>
              <a:t>Dallamos Villamossal különleges utazási élményt nyújtottunk a Magyar Dal </a:t>
            </a:r>
            <a:r>
              <a:rPr lang="hu-HU" sz="1400" dirty="0" smtClean="0"/>
              <a:t>Napján.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/>
              <a:t>Múzeumok éjszakája: tematikus </a:t>
            </a:r>
            <a:r>
              <a:rPr lang="hu-HU" sz="1400" dirty="0"/>
              <a:t>kiállítás minden évben </a:t>
            </a:r>
          </a:p>
          <a:p>
            <a:r>
              <a:rPr lang="hu-HU" sz="1400" dirty="0"/>
              <a:t> 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hu-H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871" y="2463730"/>
            <a:ext cx="2961925" cy="197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871" y="4522651"/>
            <a:ext cx="2961926" cy="19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budapest.hu/Kepek_2013/20130925_Festmeny_atado/20130925_Festmeny_atado_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71" y="548680"/>
            <a:ext cx="2961926" cy="18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9319" y="2348880"/>
            <a:ext cx="6985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dirty="0">
                <a:solidFill>
                  <a:srgbClr val="002B7F"/>
                </a:solidFill>
              </a:rPr>
              <a:t>Köszönöm megtisztelő figyelmüket</a:t>
            </a:r>
            <a:r>
              <a:rPr lang="hu-HU" sz="3600" b="1" dirty="0" smtClean="0">
                <a:solidFill>
                  <a:srgbClr val="002B7F"/>
                </a:solidFill>
              </a:rPr>
              <a:t>!</a:t>
            </a:r>
            <a:endParaRPr lang="hu-HU" sz="3600" b="1" dirty="0">
              <a:solidFill>
                <a:srgbClr val="002B7F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436096" y="4005064"/>
            <a:ext cx="32403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B7F"/>
                </a:solidFill>
              </a:rPr>
              <a:t>Bolla Tibor</a:t>
            </a:r>
          </a:p>
          <a:p>
            <a:pPr algn="ctr"/>
            <a:r>
              <a:rPr lang="hu-HU" b="1" dirty="0" smtClean="0">
                <a:solidFill>
                  <a:srgbClr val="002B7F"/>
                </a:solidFill>
              </a:rPr>
              <a:t>Vezérigazgató</a:t>
            </a:r>
          </a:p>
          <a:p>
            <a:pPr algn="ctr"/>
            <a:endParaRPr lang="hu-HU" b="1" dirty="0" smtClean="0">
              <a:solidFill>
                <a:srgbClr val="002B7F"/>
              </a:solidFill>
            </a:endParaRPr>
          </a:p>
          <a:p>
            <a:pPr algn="ctr"/>
            <a:r>
              <a:rPr lang="hu-HU" b="1" dirty="0" smtClean="0">
                <a:solidFill>
                  <a:srgbClr val="002B7F"/>
                </a:solidFill>
              </a:rPr>
              <a:t>2014. </a:t>
            </a:r>
            <a:r>
              <a:rPr lang="hu-HU" b="1" dirty="0">
                <a:solidFill>
                  <a:srgbClr val="002B7F"/>
                </a:solidFill>
              </a:rPr>
              <a:t>s</a:t>
            </a:r>
            <a:r>
              <a:rPr lang="hu-HU" b="1" dirty="0" smtClean="0">
                <a:solidFill>
                  <a:srgbClr val="002B7F"/>
                </a:solidFill>
              </a:rPr>
              <a:t>zeptember 17.</a:t>
            </a:r>
            <a:endParaRPr lang="hu-HU" b="1" dirty="0">
              <a:solidFill>
                <a:srgbClr val="00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9"/>
            <a:ext cx="8790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  <a:cs typeface="Times New Roman" pitchFamily="18" charset="0"/>
              </a:rPr>
              <a:t>Több mint száz éves szakmai múlt - a BKV az elsők között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6" y="1340768"/>
            <a:ext cx="2742406" cy="41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70" y="1332384"/>
            <a:ext cx="2670925" cy="41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380204" y="5490747"/>
            <a:ext cx="3023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/>
              <a:t>Budavári Sikló 1870</a:t>
            </a:r>
          </a:p>
          <a:p>
            <a:pPr lvl="0"/>
            <a:r>
              <a:rPr lang="hu-HU" sz="1400" dirty="0" smtClean="0"/>
              <a:t>A </a:t>
            </a:r>
            <a:r>
              <a:rPr lang="hu-HU" sz="1400" dirty="0"/>
              <a:t>világ </a:t>
            </a:r>
            <a:r>
              <a:rPr lang="hu-HU" sz="1400" dirty="0" smtClean="0"/>
              <a:t>második hegyi kötélvasútja. </a:t>
            </a:r>
            <a:endParaRPr lang="hu-HU" sz="1400" dirty="0"/>
          </a:p>
        </p:txBody>
      </p:sp>
      <p:sp>
        <p:nvSpPr>
          <p:cNvPr id="15" name="Téglalap 14"/>
          <p:cNvSpPr/>
          <p:nvPr/>
        </p:nvSpPr>
        <p:spPr>
          <a:xfrm>
            <a:off x="3275856" y="5490748"/>
            <a:ext cx="267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/>
              <a:t>Fogaskerekű 1874</a:t>
            </a:r>
          </a:p>
          <a:p>
            <a:r>
              <a:rPr lang="hu-HU" sz="1400" dirty="0"/>
              <a:t>Európában a </a:t>
            </a:r>
            <a:r>
              <a:rPr lang="hu-HU" sz="1400" dirty="0" smtClean="0"/>
              <a:t>harmadik.</a:t>
            </a:r>
            <a:endParaRPr lang="hu-HU" sz="1400" dirty="0"/>
          </a:p>
        </p:txBody>
      </p:sp>
      <p:sp>
        <p:nvSpPr>
          <p:cNvPr id="16" name="Téglalap 15"/>
          <p:cNvSpPr/>
          <p:nvPr/>
        </p:nvSpPr>
        <p:spPr>
          <a:xfrm>
            <a:off x="6085070" y="5490747"/>
            <a:ext cx="280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/>
              <a:t>Millenniumi Földalatti 1896</a:t>
            </a:r>
          </a:p>
          <a:p>
            <a:r>
              <a:rPr lang="hu-HU" sz="1400" dirty="0" smtClean="0"/>
              <a:t>A világ második földalattija.</a:t>
            </a:r>
            <a:endParaRPr lang="hu-HU" sz="1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869" y="1332384"/>
            <a:ext cx="2414897" cy="41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54055" y="1802303"/>
            <a:ext cx="6911975" cy="673100"/>
            <a:chOff x="1260" y="1117"/>
            <a:chExt cx="4354" cy="42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1421" y="1990"/>
                <a:ext cx="3935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marL="177800" indent="-177800">
                  <a:spcBef>
                    <a:spcPct val="80000"/>
                  </a:spcBef>
                  <a:buClr>
                    <a:schemeClr val="tx2"/>
                  </a:buClr>
                  <a:buSzPct val="100000"/>
                </a:pPr>
                <a:r>
                  <a:rPr lang="hu-HU" sz="2000" u="none" dirty="0">
                    <a:cs typeface="Times New Roman" panose="02020603050405020304" pitchFamily="18" charset="0"/>
                  </a:rPr>
                  <a:t>Fővárosi közlekedési intézményrendszer átalakítása</a:t>
                </a:r>
              </a:p>
            </p:txBody>
          </p:sp>
        </p:grpSp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hu-HU" dirty="0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954055" y="2698194"/>
            <a:ext cx="6911975" cy="673100"/>
            <a:chOff x="1260" y="1117"/>
            <a:chExt cx="4354" cy="424"/>
          </a:xfrm>
          <a:solidFill>
            <a:schemeClr val="bg1">
              <a:lumMod val="95000"/>
            </a:schemeClr>
          </a:solidFill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  <a:grpFill/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421" y="1989"/>
                <a:ext cx="3625" cy="19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spcBef>
                    <a:spcPct val="80000"/>
                  </a:spcBef>
                  <a:buClr>
                    <a:schemeClr val="tx2"/>
                  </a:buClr>
                  <a:buSzPct val="70000"/>
                </a:pPr>
                <a:r>
                  <a:rPr lang="hu-HU" sz="2000" dirty="0">
                    <a:cs typeface="Times New Roman" panose="02020603050405020304" pitchFamily="18" charset="0"/>
                  </a:rPr>
                  <a:t>Új Közszolgáltatási Szerződés </a:t>
                </a:r>
                <a:r>
                  <a:rPr lang="hu-HU" sz="2000" dirty="0" smtClean="0">
                    <a:cs typeface="Times New Roman" panose="02020603050405020304" pitchFamily="18" charset="0"/>
                  </a:rPr>
                  <a:t>2012</a:t>
                </a:r>
                <a:r>
                  <a:rPr lang="hu-HU" sz="2000" dirty="0">
                    <a:cs typeface="Times New Roman" panose="02020603050405020304" pitchFamily="18" charset="0"/>
                  </a:rPr>
                  <a:t> </a:t>
                </a:r>
                <a:r>
                  <a:rPr lang="hu-HU" sz="2000" dirty="0" smtClean="0">
                    <a:cs typeface="Times New Roman" panose="02020603050405020304" pitchFamily="18" charset="0"/>
                  </a:rPr>
                  <a:t>- 2020</a:t>
                </a:r>
                <a:endParaRPr lang="hu-HU" sz="20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hu-HU" dirty="0"/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954055" y="3610187"/>
            <a:ext cx="6911975" cy="673100"/>
            <a:chOff x="1260" y="1117"/>
            <a:chExt cx="4354" cy="424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421" y="1989"/>
                <a:ext cx="387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spcBef>
                    <a:spcPct val="80000"/>
                  </a:spcBef>
                  <a:buClr>
                    <a:schemeClr val="tx2"/>
                  </a:buClr>
                  <a:buSzPct val="70000"/>
                </a:pPr>
                <a:r>
                  <a:rPr lang="hu-HU" sz="2000" dirty="0" smtClean="0">
                    <a:cs typeface="Times New Roman" panose="02020603050405020304" pitchFamily="18" charset="0"/>
                  </a:rPr>
                  <a:t>Többszereplős autóbusz-üzemeltetési </a:t>
                </a:r>
                <a:r>
                  <a:rPr lang="hu-HU" sz="2000" dirty="0">
                    <a:cs typeface="Times New Roman" panose="02020603050405020304" pitchFamily="18" charset="0"/>
                  </a:rPr>
                  <a:t>modell bevezetése</a:t>
                </a:r>
              </a:p>
            </p:txBody>
          </p:sp>
        </p:grp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hu-HU" dirty="0"/>
            </a:p>
          </p:txBody>
        </p:sp>
      </p:grpSp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 u="none" dirty="0">
                <a:latin typeface="+mn-lt"/>
                <a:cs typeface="Times New Roman" pitchFamily="18" charset="0"/>
              </a:rPr>
              <a:t>Megváltozott környezeti </a:t>
            </a:r>
            <a:r>
              <a:rPr lang="hu-HU" b="1" u="none" dirty="0" smtClean="0">
                <a:latin typeface="+mn-lt"/>
                <a:cs typeface="Times New Roman" pitchFamily="18" charset="0"/>
              </a:rPr>
              <a:t>feltételek (2011)</a:t>
            </a:r>
            <a:endParaRPr lang="hu-HU" b="1" u="none" dirty="0">
              <a:latin typeface="+mn-lt"/>
              <a:cs typeface="Times New Roman" pitchFamily="18" charset="0"/>
            </a:endParaRPr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954055" y="4484092"/>
            <a:ext cx="6911975" cy="673100"/>
            <a:chOff x="1260" y="1117"/>
            <a:chExt cx="4354" cy="424"/>
          </a:xfrm>
        </p:grpSpPr>
        <p:grpSp>
          <p:nvGrpSpPr>
            <p:cNvPr id="26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1421" y="1892"/>
                <a:ext cx="387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spcBef>
                    <a:spcPct val="80000"/>
                  </a:spcBef>
                  <a:buClr>
                    <a:schemeClr val="tx2"/>
                  </a:buClr>
                  <a:buSzPct val="70000"/>
                </a:pPr>
                <a:r>
                  <a:rPr lang="hu-HU" sz="2000" dirty="0" smtClean="0">
                    <a:cs typeface="Times New Roman" panose="02020603050405020304" pitchFamily="18" charset="0"/>
                  </a:rPr>
                  <a:t>Új feladatmegosztás a fejlesztésekben      Közlekedésfejlesztés: BKK Zrt – Üzemeltetés: BKV Zrt.</a:t>
                </a:r>
                <a:endParaRPr lang="hu-HU" sz="20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hu-HU" dirty="0"/>
            </a:p>
          </p:txBody>
        </p:sp>
      </p:grpSp>
      <p:sp>
        <p:nvSpPr>
          <p:cNvPr id="23" name="Ellipszis 22"/>
          <p:cNvSpPr/>
          <p:nvPr/>
        </p:nvSpPr>
        <p:spPr>
          <a:xfrm>
            <a:off x="251520" y="1988840"/>
            <a:ext cx="432048" cy="432048"/>
          </a:xfrm>
          <a:prstGeom prst="ellipse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251520" y="2852936"/>
            <a:ext cx="432048" cy="432048"/>
          </a:xfrm>
          <a:prstGeom prst="ellipse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251520" y="3789040"/>
            <a:ext cx="432048" cy="432048"/>
          </a:xfrm>
          <a:prstGeom prst="ellipse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251520" y="4653136"/>
            <a:ext cx="432048" cy="432048"/>
          </a:xfrm>
          <a:prstGeom prst="ellipse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+mn-lt"/>
                <a:cs typeface="Times New Roman" pitchFamily="18" charset="0"/>
              </a:rPr>
              <a:t>Új fővárosi közlekedési intézményrendszer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084" y="1428432"/>
            <a:ext cx="261713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179511" y="1124744"/>
            <a:ext cx="2905169" cy="4649266"/>
          </a:xfrm>
          <a:prstGeom prst="rect">
            <a:avLst/>
          </a:prstGeom>
          <a:noFill/>
          <a:ln>
            <a:solidFill>
              <a:srgbClr val="4A07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4" indent="-285750">
              <a:spcBef>
                <a:spcPts val="6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endParaRPr lang="hu-HU" sz="1400" dirty="0" smtClean="0">
              <a:solidFill>
                <a:schemeClr val="tx1"/>
              </a:solidFill>
            </a:endParaRP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endParaRPr lang="hu-HU" sz="1400" dirty="0">
              <a:solidFill>
                <a:schemeClr val="tx1"/>
              </a:solidFill>
            </a:endParaRPr>
          </a:p>
          <a:p>
            <a:pPr marL="0" lvl="4">
              <a:spcBef>
                <a:spcPts val="600"/>
              </a:spcBef>
              <a:spcAft>
                <a:spcPts val="600"/>
              </a:spcAft>
              <a:buSzPct val="90000"/>
              <a:tabLst>
                <a:tab pos="144000" algn="l"/>
                <a:tab pos="720000" algn="l"/>
              </a:tabLst>
            </a:pPr>
            <a:endParaRPr lang="hu-HU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lvl="4">
              <a:spcBef>
                <a:spcPts val="600"/>
              </a:spcBef>
              <a:spcAft>
                <a:spcPts val="600"/>
              </a:spcAft>
              <a:buSzPct val="90000"/>
              <a:tabLst>
                <a:tab pos="144000" algn="l"/>
                <a:tab pos="720000" algn="l"/>
              </a:tabLst>
            </a:pPr>
            <a:endParaRPr lang="hu-HU" sz="12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lvl="4">
              <a:spcBef>
                <a:spcPts val="600"/>
              </a:spcBef>
              <a:spcAft>
                <a:spcPts val="600"/>
              </a:spcAft>
              <a:buSzPct val="90000"/>
              <a:tabLst>
                <a:tab pos="144000" algn="l"/>
                <a:tab pos="720000" algn="l"/>
              </a:tabLst>
            </a:pPr>
            <a:endParaRPr lang="hu-HU" sz="12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671" y="1502332"/>
            <a:ext cx="1560434" cy="724063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6059288" y="1124744"/>
            <a:ext cx="2905200" cy="3240360"/>
          </a:xfrm>
          <a:prstGeom prst="rect">
            <a:avLst/>
          </a:prstGeom>
          <a:noFill/>
          <a:ln>
            <a:solidFill>
              <a:srgbClr val="002B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Járművek és infrastruktúra karbantartása, felújítása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Járművek üzemeltetése, infrastruktúra működtetése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Járművezetők és karbantartók biztosítása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Közreműködés a BKK menedzselésű projektekben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7" name="Balra-jobbra nyíl 16"/>
          <p:cNvSpPr/>
          <p:nvPr/>
        </p:nvSpPr>
        <p:spPr>
          <a:xfrm>
            <a:off x="3156046" y="1103212"/>
            <a:ext cx="2831876" cy="1029644"/>
          </a:xfrm>
          <a:prstGeom prst="leftRightArrow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/>
              <a:t>KÖZSZOLGÁLTATÁSI SZERZŐDÉS</a:t>
            </a:r>
            <a:endParaRPr lang="hu-HU" sz="1400" b="1" dirty="0"/>
          </a:p>
        </p:txBody>
      </p:sp>
      <p:sp>
        <p:nvSpPr>
          <p:cNvPr id="18" name="Téglalap 17"/>
          <p:cNvSpPr/>
          <p:nvPr/>
        </p:nvSpPr>
        <p:spPr>
          <a:xfrm>
            <a:off x="3671984" y="1873399"/>
            <a:ext cx="1800000" cy="2714771"/>
          </a:xfrm>
          <a:prstGeom prst="rect">
            <a:avLst/>
          </a:prstGeom>
          <a:solidFill>
            <a:srgbClr val="E7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8731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8 év</a:t>
            </a:r>
          </a:p>
          <a:p>
            <a:pPr marL="87313" indent="-8731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Megrendelt szolgáltatások: autóbusz, kötöttpálya (villamos, metró, HÉV, troli) és hajó</a:t>
            </a:r>
          </a:p>
          <a:p>
            <a:pPr marL="87313" indent="-8731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Finanszírozás: kompenzáció, bevételekkel nem fedezett indokolt költségek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9" name="Balra-jobbra nyíl 18"/>
          <p:cNvSpPr/>
          <p:nvPr/>
        </p:nvSpPr>
        <p:spPr>
          <a:xfrm>
            <a:off x="3156046" y="4653136"/>
            <a:ext cx="2831876" cy="1029644"/>
          </a:xfrm>
          <a:prstGeom prst="leftRightArrow">
            <a:avLst/>
          </a:prstGeom>
          <a:solidFill>
            <a:srgbClr val="00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/>
              <a:t>KÖZSZOLGÁLTATÁSI SZERZŐDÉS</a:t>
            </a:r>
            <a:endParaRPr lang="hu-HU" sz="1400" b="1" dirty="0"/>
          </a:p>
        </p:txBody>
      </p:sp>
      <p:sp>
        <p:nvSpPr>
          <p:cNvPr id="20" name="Téglalap 19"/>
          <p:cNvSpPr/>
          <p:nvPr/>
        </p:nvSpPr>
        <p:spPr>
          <a:xfrm>
            <a:off x="6059288" y="4708167"/>
            <a:ext cx="2905200" cy="1106622"/>
          </a:xfrm>
          <a:prstGeom prst="rect">
            <a:avLst/>
          </a:prstGeom>
          <a:noFill/>
          <a:ln>
            <a:solidFill>
              <a:srgbClr val="002B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059288" y="4348127"/>
            <a:ext cx="29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B7F"/>
                </a:solidFill>
              </a:rPr>
              <a:t>EGYÉB SZOLGÁLTATÓ</a:t>
            </a:r>
            <a:endParaRPr lang="hu-HU" b="1" dirty="0">
              <a:solidFill>
                <a:srgbClr val="002B7F"/>
              </a:solidFill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6449888" y="4770650"/>
            <a:ext cx="2124000" cy="986383"/>
            <a:chOff x="6426143" y="5106565"/>
            <a:chExt cx="2124000" cy="986383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26143" y="5650480"/>
              <a:ext cx="2124000" cy="442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143" y="5106565"/>
              <a:ext cx="1872000" cy="482675"/>
            </a:xfrm>
            <a:prstGeom prst="rect">
              <a:avLst/>
            </a:prstGeom>
          </p:spPr>
        </p:pic>
      </p:grpSp>
      <p:sp>
        <p:nvSpPr>
          <p:cNvPr id="36" name="Szövegdoboz 35"/>
          <p:cNvSpPr txBox="1"/>
          <p:nvPr/>
        </p:nvSpPr>
        <p:spPr>
          <a:xfrm>
            <a:off x="6059288" y="1134402"/>
            <a:ext cx="29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B7F"/>
                </a:solidFill>
              </a:rPr>
              <a:t>BELSŐ SZOLGÁLTATÓ</a:t>
            </a:r>
            <a:endParaRPr lang="hu-HU" b="1" dirty="0">
              <a:solidFill>
                <a:srgbClr val="002B7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671984" y="5434558"/>
            <a:ext cx="1800000" cy="711696"/>
          </a:xfrm>
          <a:prstGeom prst="rect">
            <a:avLst/>
          </a:prstGeom>
          <a:solidFill>
            <a:srgbClr val="E7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8731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Közbeszerzési eljárásban nyertes ár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180053" y="1134402"/>
            <a:ext cx="29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B7F"/>
                </a:solidFill>
              </a:rPr>
              <a:t>MEGRENDELŐ</a:t>
            </a:r>
            <a:endParaRPr lang="hu-HU" b="1" dirty="0">
              <a:solidFill>
                <a:srgbClr val="002B7F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80053" y="2324340"/>
            <a:ext cx="2761710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spcBef>
                <a:spcPts val="600"/>
              </a:spcBef>
              <a:spcAft>
                <a:spcPts val="600"/>
              </a:spcAft>
              <a:buSzPct val="90000"/>
              <a:tabLst>
                <a:tab pos="144000" algn="l"/>
                <a:tab pos="720000" algn="l"/>
              </a:tabLst>
            </a:pPr>
            <a:r>
              <a:rPr lang="hu-HU" sz="1200" dirty="0">
                <a:cs typeface="Times New Roman" pitchFamily="18" charset="0"/>
              </a:rPr>
              <a:t>A 20/2012. (III. 14.) Főv. Kgy. rendelet </a:t>
            </a:r>
            <a:r>
              <a:rPr lang="hu-HU" sz="1200" b="1" dirty="0">
                <a:cs typeface="Times New Roman" pitchFamily="18" charset="0"/>
              </a:rPr>
              <a:t>alapján a BKV Zrt-től a BKK Zrt-hez átkerült feladatok</a:t>
            </a:r>
          </a:p>
          <a:p>
            <a:pPr marL="285750" lvl="4" indent="-285750">
              <a:spcBef>
                <a:spcPts val="300"/>
              </a:spcBef>
              <a:spcAft>
                <a:spcPts val="300"/>
              </a:spcAft>
              <a:buSzPct val="9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400" dirty="0"/>
              <a:t>Közlekedésszervezés,</a:t>
            </a:r>
          </a:p>
          <a:p>
            <a:pPr marL="285750" lvl="4" indent="-285750">
              <a:spcBef>
                <a:spcPts val="300"/>
              </a:spcBef>
              <a:spcAft>
                <a:spcPts val="300"/>
              </a:spcAft>
              <a:buSzPct val="9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400" dirty="0"/>
              <a:t>Menetrend készítés,</a:t>
            </a:r>
          </a:p>
          <a:p>
            <a:pPr marL="285750" lvl="4" indent="-285750">
              <a:spcBef>
                <a:spcPts val="300"/>
              </a:spcBef>
              <a:spcAft>
                <a:spcPts val="300"/>
              </a:spcAft>
              <a:buSzPct val="9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400" dirty="0"/>
              <a:t>Forgalomirányítás,</a:t>
            </a:r>
          </a:p>
          <a:p>
            <a:pPr marL="285750" lvl="4" indent="-285750">
              <a:spcBef>
                <a:spcPts val="300"/>
              </a:spcBef>
              <a:spcAft>
                <a:spcPts val="300"/>
              </a:spcAft>
              <a:buSzPct val="9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400" dirty="0"/>
              <a:t>Értékesítés - ellenőrzés,</a:t>
            </a:r>
          </a:p>
          <a:p>
            <a:pPr marL="285750" lvl="4" indent="-285750">
              <a:spcBef>
                <a:spcPts val="300"/>
              </a:spcBef>
              <a:spcAft>
                <a:spcPts val="300"/>
              </a:spcAft>
              <a:buSzPct val="9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400" dirty="0"/>
              <a:t>Forgalom ellenőrzéshez és a komplex közlekedésfejlesztési projektek lebonyolításához kapcsolódó feladatok,</a:t>
            </a:r>
          </a:p>
          <a:p>
            <a:pPr marL="285750" lvl="4" indent="-285750">
              <a:spcBef>
                <a:spcPts val="300"/>
              </a:spcBef>
              <a:spcAft>
                <a:spcPts val="300"/>
              </a:spcAft>
              <a:buSzPct val="9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400" dirty="0"/>
              <a:t>Részben az ügyfélszolgálati tevékenység.</a:t>
            </a:r>
          </a:p>
        </p:txBody>
      </p:sp>
    </p:spTree>
    <p:extLst>
      <p:ext uri="{BB962C8B-B14F-4D97-AF65-F5344CB8AC3E}">
        <p14:creationId xmlns:p14="http://schemas.microsoft.com/office/powerpoint/2010/main" val="37564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+mn-lt"/>
                <a:cs typeface="Times New Roman" pitchFamily="18" charset="0"/>
              </a:rPr>
              <a:t>Új Közszolgáltatási Szerződés </a:t>
            </a:r>
            <a:r>
              <a:rPr lang="hu-HU" b="1" dirty="0" smtClean="0">
                <a:latin typeface="+mn-lt"/>
                <a:cs typeface="Times New Roman" pitchFamily="18" charset="0"/>
              </a:rPr>
              <a:t>(2012 – 2020)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0" y="128282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cs typeface="Times New Roman" pitchFamily="18" charset="0"/>
              </a:rPr>
              <a:t>Tartalma:</a:t>
            </a:r>
            <a:endParaRPr lang="hu-HU" sz="2400" dirty="0">
              <a:cs typeface="Times New Roman" pitchFamily="18" charset="0"/>
            </a:endParaRPr>
          </a:p>
        </p:txBody>
      </p:sp>
      <p:pic>
        <p:nvPicPr>
          <p:cNvPr id="1026" name="Picture 2" descr="D:\Users\sebestenye\Downloads\kĂ©pek\web\_MG_52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199" y="1844824"/>
            <a:ext cx="5020289" cy="35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179512" y="1844824"/>
            <a:ext cx="3672408" cy="35893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▪"/>
              <a:defRPr sz="1400">
                <a:solidFill>
                  <a:schemeClr val="tx1"/>
                </a:solidFill>
                <a:latin typeface="+mn-lt"/>
              </a:defRPr>
            </a:lvl2pPr>
            <a:lvl3pPr marL="358775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538163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▫"/>
              <a:defRPr sz="1400">
                <a:solidFill>
                  <a:schemeClr val="tx1"/>
                </a:solidFill>
                <a:latin typeface="+mn-lt"/>
              </a:defRPr>
            </a:lvl4pPr>
            <a:lvl5pPr marL="7175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174750" indent="-177800" algn="l" rtl="0" fontAlgn="base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77800" algn="l" rtl="0" fontAlgn="base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089150" indent="-177800" algn="l" rtl="0" fontAlgn="base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546350" indent="-177800" algn="l" rtl="0" fontAlgn="base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647950" lvl="4" indent="-285750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600" dirty="0">
                <a:cs typeface="Times New Roman" pitchFamily="18" charset="0"/>
              </a:rPr>
              <a:t>A finanszírozás módja, az értékelés </a:t>
            </a:r>
            <a:r>
              <a:rPr lang="hu-HU" sz="1600" dirty="0" smtClean="0">
                <a:cs typeface="Times New Roman" pitchFamily="18" charset="0"/>
              </a:rPr>
              <a:t>szabályai.</a:t>
            </a:r>
            <a:endParaRPr lang="hu-HU" sz="1600" dirty="0">
              <a:cs typeface="Times New Roman" pitchFamily="18" charset="0"/>
            </a:endParaRPr>
          </a:p>
          <a:p>
            <a:pPr marL="647950" lvl="4" indent="-285750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600" dirty="0">
                <a:cs typeface="Times New Roman" pitchFamily="18" charset="0"/>
              </a:rPr>
              <a:t>Az alkalmazható jogkövetkezmények.</a:t>
            </a:r>
          </a:p>
          <a:p>
            <a:pPr marL="647950" lvl="4" indent="-285750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600" dirty="0">
                <a:cs typeface="Times New Roman" pitchFamily="18" charset="0"/>
              </a:rPr>
              <a:t>A BKK Zrt. </a:t>
            </a:r>
            <a:r>
              <a:rPr lang="hu-HU" sz="1600" b="1" dirty="0">
                <a:cs typeface="Times New Roman" pitchFamily="18" charset="0"/>
              </a:rPr>
              <a:t>ágazatonként</a:t>
            </a:r>
            <a:r>
              <a:rPr lang="hu-HU" sz="1600" dirty="0">
                <a:cs typeface="Times New Roman" pitchFamily="18" charset="0"/>
              </a:rPr>
              <a:t> rendeli meg a közszolgáltatási menetrendi teljesítményt.</a:t>
            </a:r>
          </a:p>
          <a:p>
            <a:pPr marL="647950" lvl="4" indent="-285750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600" b="1" dirty="0">
                <a:cs typeface="Times New Roman" pitchFamily="18" charset="0"/>
              </a:rPr>
              <a:t>A BKK a bevételekkel nem fedezett indokolt költségeket finanszírozza, a hiteltörlesztést egyáltalán nem, az amortizációt pedig nem teljes mértékben ismeri el.</a:t>
            </a:r>
          </a:p>
          <a:p>
            <a:pPr marL="647950" lvl="4" indent="-285750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44000" algn="l"/>
                <a:tab pos="720000" algn="l"/>
              </a:tabLst>
            </a:pPr>
            <a:r>
              <a:rPr lang="hu-HU" sz="1600" dirty="0">
                <a:cs typeface="Times New Roman" pitchFamily="18" charset="0"/>
              </a:rPr>
              <a:t>A kompenzáció számítás alapját az ágazati indokolt költségek alkotják.</a:t>
            </a:r>
          </a:p>
          <a:p>
            <a:pPr marL="540000" lvl="4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  <a:tabLst>
                <a:tab pos="144000" algn="l"/>
                <a:tab pos="720000" algn="l"/>
              </a:tabLst>
            </a:pPr>
            <a:endParaRPr lang="hu-HU" sz="1800" u="none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+mn-lt"/>
                <a:cs typeface="Times New Roman" pitchFamily="18" charset="0"/>
              </a:rPr>
              <a:t>Új autóbusz üzemeltetési modell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457200" y="1412776"/>
            <a:ext cx="8219256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▪"/>
              <a:defRPr sz="1400">
                <a:solidFill>
                  <a:schemeClr val="tx1"/>
                </a:solidFill>
                <a:latin typeface="+mn-lt"/>
              </a:defRPr>
            </a:lvl2pPr>
            <a:lvl3pPr marL="358775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538163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▫"/>
              <a:defRPr sz="1400">
                <a:solidFill>
                  <a:schemeClr val="tx1"/>
                </a:solidFill>
                <a:latin typeface="+mn-lt"/>
              </a:defRPr>
            </a:lvl4pPr>
            <a:lvl5pPr marL="7175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174750" indent="-177800" algn="l" rtl="0" fontAlgn="base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77800" algn="l" rtl="0" fontAlgn="base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089150" indent="-177800" algn="l" rtl="0" fontAlgn="base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546350" indent="-177800" algn="l" rtl="0" fontAlgn="base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hu-HU" sz="1200" u="none" dirty="0" smtClean="0">
              <a:latin typeface="Times New Roman" pitchFamily="18" charset="0"/>
              <a:cs typeface="Times New Roman" pitchFamily="18" charset="0"/>
            </a:endParaRPr>
          </a:p>
          <a:p>
            <a:pPr marL="468000">
              <a:buClr>
                <a:schemeClr val="tx2"/>
              </a:buClr>
            </a:pPr>
            <a:r>
              <a:rPr lang="hu-HU" sz="2000" u="none" dirty="0" smtClean="0">
                <a:cs typeface="Times New Roman" pitchFamily="18" charset="0"/>
              </a:rPr>
              <a:t>A BKK Zrt. az autóbusz ágazat teljesítményét személyszállítási teljesítményének max. 66 %-át versenyezteti.</a:t>
            </a:r>
          </a:p>
          <a:p>
            <a:pPr marL="468000">
              <a:buClr>
                <a:schemeClr val="tx2"/>
              </a:buClr>
            </a:pPr>
            <a:r>
              <a:rPr lang="hu-HU" sz="2000" u="none" dirty="0" smtClean="0">
                <a:cs typeface="Times New Roman" pitchFamily="18" charset="0"/>
              </a:rPr>
              <a:t>A BKV Zrt. jelen körülmények között a versenyben nem tud indulni.</a:t>
            </a:r>
          </a:p>
          <a:p>
            <a:pPr marL="468000">
              <a:buClr>
                <a:schemeClr val="tx2"/>
              </a:buClr>
            </a:pPr>
            <a:r>
              <a:rPr lang="hu-HU" sz="2000" dirty="0"/>
              <a:t>A teljesítménycsökkenés rövid távon hatékonyságromlást eredményez és jelentős számú munkahely megszűnése lehet a következménye. </a:t>
            </a:r>
            <a:endParaRPr lang="hu-HU" sz="2000" u="none" dirty="0" smtClean="0">
              <a:cs typeface="Times New Roman" pitchFamily="18" charset="0"/>
            </a:endParaRPr>
          </a:p>
        </p:txBody>
      </p:sp>
      <p:pic>
        <p:nvPicPr>
          <p:cNvPr id="6" name="Diagram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03114"/>
            <a:ext cx="4248472" cy="23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Users\sebestenye\Documents\2014.ÉV\1_BOLLAT_előadás\web\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60" y="3573016"/>
            <a:ext cx="37360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864096"/>
          </a:xfrm>
        </p:spPr>
        <p:txBody>
          <a:bodyPr>
            <a:normAutofit fontScale="90000"/>
          </a:bodyPr>
          <a:lstStyle/>
          <a:p>
            <a:r>
              <a:rPr lang="hu-HU" sz="3100" b="1" dirty="0" smtClean="0">
                <a:latin typeface="+mn-lt"/>
                <a:cs typeface="Times New Roman" pitchFamily="18" charset="0"/>
              </a:rPr>
              <a:t>Az új modellben </a:t>
            </a:r>
            <a:r>
              <a:rPr lang="hu-HU" sz="3100" b="1" dirty="0">
                <a:latin typeface="+mn-lt"/>
                <a:cs typeface="Times New Roman" pitchFamily="18" charset="0"/>
              </a:rPr>
              <a:t>a BKV jelentős piacvesztéssel szembesül és a versenyben is hátrányos helyzetből indul</a:t>
            </a:r>
            <a:br>
              <a:rPr lang="hu-HU" sz="3100" b="1" dirty="0">
                <a:latin typeface="+mn-lt"/>
                <a:cs typeface="Times New Roman" pitchFamily="18" charset="0"/>
              </a:rPr>
            </a:br>
            <a:endParaRPr lang="hu-HU" sz="31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79672" y="1173218"/>
            <a:ext cx="560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Versenyhátrányt okozó tényezők</a:t>
            </a:r>
            <a:r>
              <a:rPr lang="hu-HU" sz="2400" dirty="0" smtClean="0"/>
              <a:t>:</a:t>
            </a:r>
            <a:endParaRPr lang="hu-HU" sz="2400" dirty="0"/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942180" y="1700808"/>
            <a:ext cx="6911975" cy="673100"/>
            <a:chOff x="1260" y="1117"/>
            <a:chExt cx="4354" cy="424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1327" y="2009"/>
                <a:ext cx="402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marL="450850" lvl="1" indent="-171450">
                  <a:spcBef>
                    <a:spcPts val="100"/>
                  </a:spcBef>
                  <a:spcAft>
                    <a:spcPts val="100"/>
                  </a:spcAft>
                  <a:buFont typeface="Arial" pitchFamily="34" charset="0"/>
                  <a:buChar char="•"/>
                </a:pPr>
                <a:r>
                  <a:rPr lang="hu-HU" sz="1600" dirty="0"/>
                  <a:t>Új buszok vásárlásának minimális lehetősége saját beruházási forrásból.</a:t>
                </a:r>
              </a:p>
            </p:txBody>
          </p:sp>
        </p:grp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hu-HU" dirty="0"/>
            </a:p>
          </p:txBody>
        </p:sp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942180" y="2564904"/>
            <a:ext cx="6911975" cy="673100"/>
            <a:chOff x="1260" y="1117"/>
            <a:chExt cx="4354" cy="424"/>
          </a:xfrm>
          <a:solidFill>
            <a:schemeClr val="bg1">
              <a:lumMod val="95000"/>
            </a:schemeClr>
          </a:solidFill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  <a:grpFill/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327" y="1930"/>
                <a:ext cx="3966" cy="31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marL="450850" lvl="1" indent="-171450">
                  <a:spcBef>
                    <a:spcPts val="100"/>
                  </a:spcBef>
                  <a:spcAft>
                    <a:spcPts val="100"/>
                  </a:spcAft>
                  <a:buFont typeface="Arial" pitchFamily="34" charset="0"/>
                  <a:buChar char="•"/>
                </a:pPr>
                <a:r>
                  <a:rPr lang="hu-HU" sz="1600" dirty="0"/>
                  <a:t>Versenytársakhoz képest kedvezőtlenebb fajlagos költségű feladatok (napi két részes feladatok, éves teljesítmény egyenetlenség).</a:t>
                </a:r>
              </a:p>
            </p:txBody>
          </p:sp>
        </p:grp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hu-HU" dirty="0"/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942180" y="3429000"/>
            <a:ext cx="6911975" cy="673100"/>
            <a:chOff x="1260" y="1117"/>
            <a:chExt cx="4354" cy="424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1485" y="1117"/>
              <a:ext cx="4129" cy="424"/>
              <a:chOff x="1227" y="1875"/>
              <a:chExt cx="4129" cy="424"/>
            </a:xfrm>
          </p:grpSpPr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129" cy="4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1327" y="1930"/>
                <a:ext cx="396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marL="450850" lvl="1" indent="-171450">
                  <a:spcBef>
                    <a:spcPts val="100"/>
                  </a:spcBef>
                  <a:spcAft>
                    <a:spcPts val="100"/>
                  </a:spcAft>
                  <a:buFont typeface="Arial" pitchFamily="34" charset="0"/>
                  <a:buChar char="•"/>
                </a:pPr>
                <a:r>
                  <a:rPr lang="hu-HU" sz="1600" dirty="0"/>
                  <a:t>Teljesítménycsökkenéssel párhuzamos fajlagos költséghatékonyság-romlás a fix költségek miatt.</a:t>
                </a:r>
              </a:p>
            </p:txBody>
          </p:sp>
        </p:grp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hu-HU" dirty="0"/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972392" y="4293096"/>
            <a:ext cx="6882467" cy="673100"/>
            <a:chOff x="1260" y="1117"/>
            <a:chExt cx="4313" cy="424"/>
          </a:xfrm>
        </p:grpSpPr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485" y="1117"/>
              <a:ext cx="4088" cy="424"/>
              <a:chOff x="1227" y="1875"/>
              <a:chExt cx="4088" cy="424"/>
            </a:xfrm>
          </p:grpSpPr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1227" y="1875"/>
                <a:ext cx="4088" cy="4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1327" y="2007"/>
                <a:ext cx="396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marL="450850" lvl="1" indent="-171450">
                  <a:spcBef>
                    <a:spcPts val="100"/>
                  </a:spcBef>
                  <a:spcAft>
                    <a:spcPts val="100"/>
                  </a:spcAft>
                  <a:buFont typeface="Arial" pitchFamily="34" charset="0"/>
                  <a:buChar char="•"/>
                </a:pPr>
                <a:r>
                  <a:rPr lang="hu-HU" sz="1600" dirty="0"/>
                  <a:t>Tartalék-szerep a pótlásokra.</a:t>
                </a:r>
              </a:p>
            </p:txBody>
          </p:sp>
        </p:grpSp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1260" y="1192"/>
              <a:ext cx="295" cy="274"/>
            </a:xfrm>
            <a:prstGeom prst="rightArrow">
              <a:avLst>
                <a:gd name="adj1" fmla="val 44528"/>
                <a:gd name="adj2" fmla="val 5109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hu-HU" dirty="0"/>
            </a:p>
          </p:txBody>
        </p:sp>
      </p:grpSp>
      <p:sp>
        <p:nvSpPr>
          <p:cNvPr id="31" name="Téglalap 30"/>
          <p:cNvSpPr/>
          <p:nvPr/>
        </p:nvSpPr>
        <p:spPr>
          <a:xfrm>
            <a:off x="479672" y="5157192"/>
            <a:ext cx="8124776" cy="792088"/>
          </a:xfrm>
          <a:prstGeom prst="rect">
            <a:avLst/>
          </a:prstGeom>
          <a:noFill/>
          <a:ln w="50800" cmpd="thickThin">
            <a:solidFill>
              <a:srgbClr val="00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002B7F"/>
                </a:solidFill>
              </a:rPr>
              <a:t>A Társaság működésének hatékonysága szempontjából nagyon fontos a teljesítménycsökkenés hatásainak mérséklése.</a:t>
            </a:r>
            <a:endParaRPr lang="hu-HU" sz="2400" b="1" dirty="0">
              <a:solidFill>
                <a:srgbClr val="00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962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b="1" dirty="0" smtClean="0">
                <a:latin typeface="+mn-lt"/>
                <a:cs typeface="Times New Roman" pitchFamily="18" charset="0"/>
              </a:rPr>
              <a:t>Új feladatmegosztás </a:t>
            </a:r>
            <a:r>
              <a:rPr lang="hu-HU" b="1" dirty="0">
                <a:latin typeface="+mn-lt"/>
                <a:cs typeface="Times New Roman" pitchFamily="18" charset="0"/>
              </a:rPr>
              <a:t>a fejlesztéseknél</a:t>
            </a:r>
            <a:endParaRPr lang="en-GB" b="1" dirty="0">
              <a:latin typeface="+mn-lt"/>
              <a:cs typeface="Times New Roman" pitchFamily="18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05" y="2107284"/>
            <a:ext cx="3038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bkv_logoRGB_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927895"/>
            <a:ext cx="22653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60388" y="142783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dirty="0">
                <a:latin typeface="+mn-lt"/>
              </a:rPr>
              <a:t>MEGRENDELŐ</a:t>
            </a:r>
            <a:r>
              <a:rPr lang="en-GB" altLang="hu-HU" sz="2400" dirty="0">
                <a:latin typeface="+mn-lt"/>
              </a:rPr>
              <a:t>: BKK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792663" y="1435770"/>
            <a:ext cx="339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dirty="0">
                <a:latin typeface="+mn-lt"/>
              </a:rPr>
              <a:t>SZOLGÁLTATÓ</a:t>
            </a:r>
            <a:r>
              <a:rPr lang="en-GB" altLang="hu-HU" sz="2400" dirty="0">
                <a:latin typeface="+mn-lt"/>
              </a:rPr>
              <a:t>: BKV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-7938" y="3453483"/>
            <a:ext cx="3943351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b="0" dirty="0">
                <a:latin typeface="+mn-lt"/>
              </a:rPr>
              <a:t>S</a:t>
            </a:r>
            <a:r>
              <a:rPr lang="en-GB" altLang="hu-HU" sz="1600" b="0" dirty="0">
                <a:latin typeface="+mn-lt"/>
              </a:rPr>
              <a:t>trat</a:t>
            </a:r>
            <a:r>
              <a:rPr lang="hu-HU" altLang="hu-HU" sz="1600" b="0" dirty="0">
                <a:latin typeface="+mn-lt"/>
              </a:rPr>
              <a:t>égia – Tervezés – Megrendelés</a:t>
            </a:r>
            <a:br>
              <a:rPr lang="hu-HU" altLang="hu-HU" sz="1600" b="0" dirty="0">
                <a:latin typeface="+mn-lt"/>
              </a:rPr>
            </a:br>
            <a:r>
              <a:rPr lang="hu-HU" altLang="hu-HU" sz="1600" b="0" dirty="0">
                <a:latin typeface="+mn-lt"/>
              </a:rPr>
              <a:t>Jegyértékesítés – Jegyellenőrzés</a:t>
            </a:r>
            <a:br>
              <a:rPr lang="hu-HU" altLang="hu-HU" sz="1600" b="0" dirty="0">
                <a:latin typeface="+mn-lt"/>
              </a:rPr>
            </a:br>
            <a:r>
              <a:rPr lang="hu-HU" altLang="hu-HU" sz="1600" b="0" dirty="0">
                <a:latin typeface="+mn-lt"/>
              </a:rPr>
              <a:t>Forgalomirányítás</a:t>
            </a:r>
            <a:br>
              <a:rPr lang="hu-HU" altLang="hu-HU" sz="1600" b="0" dirty="0">
                <a:latin typeface="+mn-lt"/>
              </a:rPr>
            </a:br>
            <a:r>
              <a:rPr lang="hu-HU" altLang="hu-HU" sz="1600" b="0" dirty="0">
                <a:latin typeface="+mn-lt"/>
              </a:rPr>
              <a:t>Külső kommunikáció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1600" dirty="0">
                <a:latin typeface="+mn-lt"/>
              </a:rPr>
              <a:t>Finanszírozás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1600" dirty="0">
                <a:latin typeface="+mn-lt"/>
              </a:rPr>
              <a:t>Kiemelt fejlesztések</a:t>
            </a:r>
            <a:br>
              <a:rPr lang="hu-HU" altLang="hu-HU" sz="1600" dirty="0">
                <a:latin typeface="+mn-lt"/>
              </a:rPr>
            </a:br>
            <a:r>
              <a:rPr lang="hu-HU" altLang="hu-HU" sz="1600" dirty="0">
                <a:latin typeface="+mn-lt"/>
              </a:rPr>
              <a:t>meghatározása és irányítása</a:t>
            </a:r>
            <a:endParaRPr lang="en-GB" altLang="hu-HU" sz="1600" dirty="0">
              <a:latin typeface="+mn-lt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576763" y="3042321"/>
            <a:ext cx="39782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b="0" dirty="0">
                <a:latin typeface="+mn-lt"/>
              </a:rPr>
              <a:t>Közreműködés a BKK menedzselésű </a:t>
            </a:r>
            <a:r>
              <a:rPr lang="hu-HU" altLang="hu-HU" sz="1600" b="0" dirty="0" smtClean="0">
                <a:latin typeface="+mn-lt"/>
              </a:rPr>
              <a:t>projektekben (előkészítés és megvalósítás)</a:t>
            </a:r>
            <a:endParaRPr lang="hu-HU" altLang="hu-HU" sz="1600" b="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1600" b="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1600" b="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1600" b="0" dirty="0" smtClean="0">
                <a:latin typeface="+mn-lt"/>
              </a:rPr>
              <a:t>A </a:t>
            </a:r>
            <a:r>
              <a:rPr lang="hu-HU" altLang="hu-HU" sz="1600" b="0" dirty="0">
                <a:latin typeface="+mn-lt"/>
              </a:rPr>
              <a:t>BKV a </a:t>
            </a:r>
            <a:r>
              <a:rPr lang="hu-HU" altLang="hu-HU" sz="1600" b="0" dirty="0" smtClean="0">
                <a:latin typeface="+mn-lt"/>
              </a:rPr>
              <a:t>saját fejlesztési forrásokat</a:t>
            </a:r>
            <a:r>
              <a:rPr lang="hu-HU" altLang="hu-HU" sz="1600" b="0" dirty="0">
                <a:latin typeface="+mn-lt"/>
              </a:rPr>
              <a:t/>
            </a:r>
            <a:br>
              <a:rPr lang="hu-HU" altLang="hu-HU" sz="1600" b="0" dirty="0">
                <a:latin typeface="+mn-lt"/>
              </a:rPr>
            </a:br>
            <a:r>
              <a:rPr lang="hu-HU" altLang="hu-HU" sz="1600" b="0" dirty="0">
                <a:latin typeface="+mn-lt"/>
              </a:rPr>
              <a:t>a BKK-n keresztül kapja</a:t>
            </a:r>
            <a:br>
              <a:rPr lang="hu-HU" altLang="hu-HU" sz="1600" b="0" dirty="0">
                <a:latin typeface="+mn-lt"/>
              </a:rPr>
            </a:br>
            <a:r>
              <a:rPr lang="hu-HU" altLang="hu-HU" sz="1600" b="0" dirty="0">
                <a:latin typeface="+mn-lt"/>
              </a:rPr>
              <a:t>a Közszolgáltatási Szerződés keretében. </a:t>
            </a:r>
            <a:endParaRPr lang="en-GB" altLang="hu-HU" sz="1600" b="0" dirty="0">
              <a:latin typeface="+mn-lt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23528" y="1268760"/>
            <a:ext cx="4175635" cy="4713610"/>
          </a:xfrm>
          <a:prstGeom prst="rect">
            <a:avLst/>
          </a:prstGeom>
          <a:noFill/>
          <a:ln w="38100">
            <a:solidFill>
              <a:srgbClr val="66006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 dirty="0">
              <a:latin typeface="+mn-lt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3618180" y="1052736"/>
            <a:ext cx="5473433" cy="5150297"/>
          </a:xfrm>
          <a:prstGeom prst="ellipse">
            <a:avLst/>
          </a:prstGeom>
          <a:noFill/>
          <a:ln w="38100">
            <a:solidFill>
              <a:srgbClr val="00006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 dirty="0">
              <a:latin typeface="+mn-lt"/>
            </a:endParaRPr>
          </a:p>
        </p:txBody>
      </p:sp>
      <p:sp>
        <p:nvSpPr>
          <p:cNvPr id="30" name="Jobbra nyíl 29"/>
          <p:cNvSpPr/>
          <p:nvPr/>
        </p:nvSpPr>
        <p:spPr bwMode="auto">
          <a:xfrm>
            <a:off x="4304506" y="4609703"/>
            <a:ext cx="579437" cy="391319"/>
          </a:xfrm>
          <a:prstGeom prst="rightArrow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Jobbra nyíl 30"/>
          <p:cNvSpPr/>
          <p:nvPr/>
        </p:nvSpPr>
        <p:spPr bwMode="auto">
          <a:xfrm rot="10800000">
            <a:off x="4229093" y="3324692"/>
            <a:ext cx="540141" cy="397077"/>
          </a:xfrm>
          <a:prstGeom prst="rightArrow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5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</Words>
  <Application>Microsoft Office PowerPoint</Application>
  <PresentationFormat>Diavetítés a képernyőre (4:3 oldalarány)</PresentationFormat>
  <Paragraphs>229</Paragraphs>
  <Slides>28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Szolgáltató vállalatok szerepe az okos városokban A BKV az élhetőbb fővárosért</vt:lpstr>
      <vt:lpstr>A BKV Zrt. bemutatása</vt:lpstr>
      <vt:lpstr>Több mint száz éves szakmai múlt - a BKV az elsők között</vt:lpstr>
      <vt:lpstr>Megváltozott környezeti feltételek (2011)</vt:lpstr>
      <vt:lpstr>Új fővárosi közlekedési intézményrendszer </vt:lpstr>
      <vt:lpstr>Új Közszolgáltatási Szerződés (2012 – 2020)</vt:lpstr>
      <vt:lpstr>Új autóbusz üzemeltetési modell</vt:lpstr>
      <vt:lpstr>Az új modellben a BKV jelentős piacvesztéssel szembesül és a versenyben is hátrányos helyzetből indul </vt:lpstr>
      <vt:lpstr>Új feladatmegosztás a fejlesztéseknél</vt:lpstr>
      <vt:lpstr>Megvalósult az M4 metróvonal</vt:lpstr>
      <vt:lpstr>Elöregedett járműállomány és infrastruktúra</vt:lpstr>
      <vt:lpstr>A vasúti eszközállomány állapotából fakadó belső eladósodottság</vt:lpstr>
      <vt:lpstr>A BKV Zrt. válaszai a környezeti változásokra</vt:lpstr>
      <vt:lpstr>Szervezet átalakítás több lépcsőben (2012-2013)</vt:lpstr>
      <vt:lpstr>Az autóbusz ágazat versenyképességének javítása</vt:lpstr>
      <vt:lpstr>Használt autóbuszok után 2014-ben új autóbuszok beszerzése</vt:lpstr>
      <vt:lpstr>A meglévő autóbusz állomány felújítása I.</vt:lpstr>
      <vt:lpstr>A meglévő autóbusz állomány felújítása II.</vt:lpstr>
      <vt:lpstr>Szolgáltatási színvonal növelés </vt:lpstr>
      <vt:lpstr>Hatékonyság javítás</vt:lpstr>
      <vt:lpstr>A folyó működési kiadások finanszírozása és az üzemi eredmény alakulása</vt:lpstr>
      <vt:lpstr>A BKV Zrt. adósságállománya csökkent, azonban…</vt:lpstr>
      <vt:lpstr>Hírünk a világban</vt:lpstr>
      <vt:lpstr>PowerPoint bemutató</vt:lpstr>
      <vt:lpstr>PowerPoint bemutató</vt:lpstr>
      <vt:lpstr> A BKV egy „Energiatudatos Vállalat”</vt:lpstr>
      <vt:lpstr>Társadalmi felelősségvállalás (CSR)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2017-10-10T09:31:14Z</dcterms:created>
  <dcterms:modified xsi:type="dcterms:W3CDTF">2017-10-10T09:31:16Z</dcterms:modified>
</cp:coreProperties>
</file>